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3" d="100"/>
          <a:sy n="4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09F9-CFCD-4D2A-9B21-DA72D5853DE4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EACA-526D-4339-9A03-132F0C12F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CC289-2766-477A-94C4-571619011E5F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E91CA-2FA7-45AD-9884-81CCF991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E4E4B-05D9-4215-8633-328F6FEB6C48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8B07-FEC1-407C-B75C-B444E6F32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8DEF-A654-4E33-BA2B-EF1F2CECFEF1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2BA0-7F0B-4121-97DA-F4B573E65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2FFE-E018-4F38-88AB-349805C6E817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F1BF-0ECC-4071-A5A4-CD6EC68B9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9A7B-03E5-4867-A5E5-695F3A83BBAD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9C79-784F-40D9-90E1-5D2C66488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1829E-AE69-4E2F-A76A-96C6B1430C72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C38B-135A-4DEE-9849-28F1CD7B9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B0EB-AFE0-4251-9F45-9F8E8C75F9C6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88E9-E908-4B2D-AA51-8C54AEC08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01C8-2597-44C9-B030-72FE4B5449B0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2DB0-71D9-4E7F-A6B8-05BDDBE53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CC94-2D93-4853-93D4-3F9ABD6E6C42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BAFA-3829-4C0D-B755-555205537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0FA9-EEB9-4CF7-B4B7-4AE6731A72C2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6C81-97E7-4CE4-9F1F-572F1E010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48D1A9-0F6C-4AF9-B2A6-6F68B6C6476E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DE2D8-2FEA-44D6-BC7E-5D7DEAD5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5"/>
          <p:cNvSpPr>
            <a:spLocks noChangeArrowheads="1"/>
          </p:cNvSpPr>
          <p:nvPr/>
        </p:nvSpPr>
        <p:spPr bwMode="auto">
          <a:xfrm>
            <a:off x="914400" y="546100"/>
            <a:ext cx="73977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МАЛЕЕВСКАЯ СРЕДНЯЯ ОБЩЕОБРАЗОВАТЕЛЬНАЯ ШКОЛА 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отделение № 3 (дошкольное)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>
                <a:latin typeface="Monotype Corsiva" pitchFamily="66" charset="0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4800" b="1" i="1">
                <a:latin typeface="Monotype Corsiva" pitchFamily="66" charset="0"/>
                <a:cs typeface="Times New Roman" pitchFamily="18" charset="0"/>
              </a:rPr>
              <a:t>«Десять лучиков добра»</a:t>
            </a:r>
          </a:p>
          <a:p>
            <a:pPr algn="ctr"/>
            <a:r>
              <a:rPr lang="ru-RU" sz="4800" b="1" i="1">
                <a:latin typeface="Monotype Corsiva" pitchFamily="66" charset="0"/>
                <a:cs typeface="Times New Roman" pitchFamily="18" charset="0"/>
              </a:rPr>
              <a:t>в номинации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Программа для дошкольников 2-7 лет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по нравственно-патриотическому (с элементами духовно-нравственного воспитания) воспитанию</a:t>
            </a:r>
          </a:p>
          <a:p>
            <a:pPr algn="r"/>
            <a:r>
              <a:rPr lang="ru-RU" sz="2000">
                <a:latin typeface="Times New Roman" pitchFamily="18" charset="0"/>
                <a:cs typeface="Times New Roman" pitchFamily="18" charset="0"/>
              </a:rPr>
              <a:t>Воспитатель: Яхина И.Ф.</a:t>
            </a: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96838" y="1404938"/>
            <a:ext cx="8883650" cy="19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309813"/>
          </a:xfrm>
        </p:spPr>
        <p:txBody>
          <a:bodyPr/>
          <a:lstStyle/>
          <a:p>
            <a:pPr algn="ctr"/>
            <a:r>
              <a:rPr lang="ru-RU" sz="2400" b="1" smtClean="0">
                <a:latin typeface="Monotype Corsiva" pitchFamily="66" charset="0"/>
              </a:rPr>
              <a:t/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/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/>
            </a:r>
            <a:br>
              <a:rPr lang="ru-RU" b="1" smtClean="0">
                <a:latin typeface="Monotype Corsiva" pitchFamily="66" charset="0"/>
              </a:rPr>
            </a:br>
            <a:endParaRPr lang="ru-RU" b="1" smtClean="0">
              <a:latin typeface="Monotype Corsiva" pitchFamily="66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628650" y="693738"/>
            <a:ext cx="7886700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Направление деятельности: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интеллектуально-познавательное.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Продолжительность: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долгосрочный (1 год).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Актуальность: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Происходящие сегодня в стране политические и социально-экономические изменения оказали серьезное влияние на все стороны жизни и деятельности людей. В обществе сформировались новые установки и ценности, появились непривычные критерии оценок явлений, происходит вытеснение духовных потребностей. Вечные ценности: Добро, Истина и Красота – постепенно отодвигаются на задний план. Фактически наблюдается потеря значимости таких жизненных ценностей, как гражданственность, патриотизм, семья, любовь, дружба; ослабление воспитательной функции семьи. 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-10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14338" y="365125"/>
            <a:ext cx="8101012" cy="2012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smtClean="0">
                <a:latin typeface="Monotype Corsiva" pitchFamily="66" charset="0"/>
                <a:cs typeface="Times New Roman" pitchFamily="18" charset="0"/>
              </a:rPr>
              <a:t>Цель программы:</a:t>
            </a:r>
            <a:r>
              <a:rPr lang="ru-RU" sz="240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целостное нравственно-патриотическое воспитание и  развитие личности дошкольника посредством его освоения духовно – нравственных традиций русского народа.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Посеять и взрастить в детской душе семена любви к родной природе, родному дому и семье, к истории и культуре республики, города, созданной трудами родных и близких людей.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38" y="2916238"/>
            <a:ext cx="8101012" cy="3629025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b="1" smtClean="0">
                <a:latin typeface="Monotype Corsiva" pitchFamily="66" charset="0"/>
                <a:cs typeface="Times New Roman" pitchFamily="18" charset="0"/>
              </a:rPr>
              <a:t>Задачи проекта:</a:t>
            </a:r>
          </a:p>
          <a:p>
            <a:pPr marL="0" indent="0">
              <a:buFont typeface="Arial" charset="0"/>
              <a:buNone/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Дать первые представления и понятия об обществе, о российском народе и его культуре; о семье, о христианском образе жизни человека;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Развивать интереса к национальным традициям и промыслам;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Содействие развитию познавательной и практической деятельности;</a:t>
            </a:r>
          </a:p>
          <a:p>
            <a:pPr marL="0" indent="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Воспитывать в детях чувство самоуважения через добрые дела и поступки самого ребенка, чувство уважения к взрослым, любовь к членам семьи, своим друзьям.</a:t>
            </a:r>
            <a:endParaRPr lang="ru-RU" sz="1700" smtClean="0"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 l="3000" t="-5000" r="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81013"/>
            <a:ext cx="7886700" cy="5695950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  <a:cs typeface="Times New Roman" pitchFamily="18" charset="0"/>
              </a:rPr>
              <a:t>Формы реализации проекта с детьми: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3200" smtClean="0">
              <a:latin typeface="Monotype Corsiva" pitchFamily="66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Непосредственно-образовательная деятельность;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Беседы;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Прогулки;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Праздники;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Литературные вечера, досуги;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Экскурсии;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Выставки;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литературы;</a:t>
            </a:r>
          </a:p>
          <a:p>
            <a:pPr marL="0" indent="0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Встречи с интересными людьми.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5" y="962025"/>
            <a:ext cx="7886700" cy="6092825"/>
          </a:xfrm>
        </p:spPr>
        <p:txBody>
          <a:bodyPr rtlCol="0">
            <a:normAutofit fontScale="90000"/>
          </a:bodyPr>
          <a:lstStyle/>
          <a:p>
            <a:pPr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  <a:ea typeface="+mn-ea"/>
                <a:cs typeface="+mn-cs"/>
              </a:rPr>
              <a:t>В ходе данного этапа проводится предварительная работа:</a:t>
            </a:r>
            <a:b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пределение целей и задач проекта, сбор материала, необходимого для реализации цели проекта.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 Прогнозирование результата, составление плана совместной деятельности с детьми, педагогами.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 Подбор материала и оборудования для занятий, бесед, сюжетно-ролевых игр с детьми (иллюстративных, художественных и дидактических). 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 Создание развивающей среды, внесение игр по теме, дидактических, сюжетно-ролевых, настольно-печатных.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 Диагностика по данной теме проекта по всем блокам 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работы («Моя семья – моё богатство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«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Родной свой край люби и 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знай», «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Основы православной культуры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«У 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истоков русской народной 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культуры», «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Героическое прошлое и настоящее России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») на начало занятий по проекту. 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6)Музыкальный руководитель: подбор песен, музыкальных композиций, связанных с темой проекта. 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4338" y="377825"/>
            <a:ext cx="53181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  <a:ea typeface="+mj-ea"/>
                <a:cs typeface="+mj-cs"/>
              </a:rPr>
              <a:t>Подготовительный этап:</a:t>
            </a:r>
            <a:endParaRPr lang="ru-RU" dirty="0">
              <a:latin typeface="+mn-lt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62025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Основной этап</a:t>
            </a:r>
            <a:r>
              <a:rPr lang="ru-RU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59013"/>
            <a:ext cx="7886700" cy="4351337"/>
          </a:xfrm>
        </p:spPr>
        <p:txBody>
          <a:bodyPr rtlCol="0">
            <a:normAutofit/>
          </a:bodyPr>
          <a:lstStyle/>
          <a:p>
            <a:pPr marL="0" indent="0" algn="ctr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</a:rPr>
              <a:t>В задачи данного этапа входит реализация основных видов деятельности по направлениям проекта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otype Corsiva" panose="03010101010201010101" pitchFamily="66" charset="0"/>
              </a:rPr>
              <a:t>:</a:t>
            </a:r>
          </a:p>
          <a:p>
            <a:pPr marL="0" indent="0" algn="ctr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Arial" panose="020B0604020202020204" pitchFamily="34" charset="0"/>
              <a:buNone/>
              <a:defRPr/>
            </a:pPr>
            <a:endParaRPr lang="ru-RU" b="1" dirty="0">
              <a:solidFill>
                <a:prstClr val="black">
                  <a:lumMod val="85000"/>
                  <a:lumOff val="15000"/>
                </a:prstClr>
              </a:solidFill>
              <a:latin typeface="Monotype Corsiva" panose="03010101010201010101" pitchFamily="66" charset="0"/>
            </a:endParaRPr>
          </a:p>
          <a:p>
            <a:pPr marL="457200" indent="-457200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+mj-lt"/>
              <a:buAutoNum type="arabicPeriod"/>
              <a:defRPr/>
            </a:pP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 по работе с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+mj-lt"/>
              <a:buAutoNum type="arabicPeriod"/>
              <a:defRPr/>
            </a:pP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работе с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педагогами;</a:t>
            </a:r>
          </a:p>
          <a:p>
            <a:pPr marL="457200" indent="-457200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работе с родителями.</a:t>
            </a:r>
          </a:p>
          <a:p>
            <a:pPr marL="457200" indent="-457200" defTabSz="4572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F81BD"/>
              </a:buClr>
              <a:buSzPct val="115000"/>
              <a:buFont typeface="+mj-lt"/>
              <a:buAutoNum type="arabicPeriod"/>
              <a:defRPr/>
            </a:pPr>
            <a:endParaRPr lang="ru-RU" sz="2000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693863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0188"/>
            <a:ext cx="7886700" cy="819150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Garamond"/>
                <a:ea typeface="+mn-ea"/>
                <a:cs typeface="+mn-cs"/>
              </a:rPr>
              <a:t>Заключительный этап</a:t>
            </a:r>
            <a:r>
              <a:rPr lang="ru-RU" sz="4000" b="1" dirty="0" smtClean="0">
                <a:latin typeface="Garamond"/>
                <a:ea typeface="+mn-ea"/>
                <a:cs typeface="+mn-cs"/>
              </a:rPr>
              <a:t>:</a:t>
            </a:r>
            <a:endParaRPr lang="ru-RU" dirty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14338" y="1203325"/>
            <a:ext cx="8334375" cy="5756275"/>
          </a:xfrm>
        </p:spPr>
        <p:txBody>
          <a:bodyPr/>
          <a:lstStyle/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sz="3200" b="1" smtClean="0">
                <a:latin typeface="Monotype Corsiva" pitchFamily="66" charset="0"/>
                <a:cs typeface="Times New Roman" pitchFamily="18" charset="0"/>
              </a:rPr>
              <a:t>На этом этапе дети знают и умеют:</a:t>
            </a:r>
          </a:p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Историю своего города, поселка, вызвать чувство гордости за свой родной край.</a:t>
            </a:r>
          </a:p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Православные традиции своего народа; </a:t>
            </a:r>
          </a:p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Знают   свою национальную культуру, развивать национальное самосознание, уважение к своему народу.</a:t>
            </a:r>
          </a:p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Рассказывают  о своей семье,  опираясь  на  такие нравственные качества,  как любовь к самым близким людям; умение заботиться о пожилых членах семьи.</a:t>
            </a:r>
          </a:p>
          <a:p>
            <a:pPr marL="0" indent="0">
              <a:buFont typeface="Arial" charset="0"/>
              <a:buNone/>
              <a:tabLst>
                <a:tab pos="228600" algn="l"/>
              </a:tabLst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Рассказывать  об исторических корнях поселка,  города; называть традиции родного края, достопримечательности  поселка и Московской области. </a:t>
            </a:r>
          </a:p>
          <a:p>
            <a:pPr marL="0" indent="0">
              <a:buFont typeface="Arial" charset="0"/>
              <a:buNone/>
              <a:tabLst>
                <a:tab pos="228600" algn="l"/>
              </a:tabLst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tabLst>
                <a:tab pos="228600" algn="l"/>
              </a:tabLst>
            </a:pPr>
            <a:r>
              <a:rPr lang="ru-RU" b="1" smtClean="0">
                <a:latin typeface="Monotype Corsiva" pitchFamily="66" charset="0"/>
                <a:cs typeface="Times New Roman" pitchFamily="18" charset="0"/>
              </a:rPr>
              <a:t>Так же на этом этапе проводится контрольная диагностика по всем блокам работы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(«Моя семья – моё богатство», «Родной свой край люби и знай», «Основы православной культуры», «У истоков русской народной культуры», «Героическое прошлое и настоящее России»)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49338"/>
            <a:ext cx="92106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6600" b="1" smtClean="0"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476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</vt:lpstr>
      <vt:lpstr>Цель программы: целостное нравственно-патриотическое воспитание и  развитие личности дошкольника посредством его освоения духовно – нравственных традиций русского народа. Посеять и взрастить в детской душе семена любви к родной природе, родному дому и семье, к истории и культуре республики, города, созданной трудами родных и близких людей. </vt:lpstr>
      <vt:lpstr>Слайд 4</vt:lpstr>
      <vt:lpstr>В ходе данного этапа проводится предварительная работа:  1) Определение целей и задач проекта, сбор материала, необходимого для реализации цели проекта.  2) Прогнозирование результата, составление плана совместной деятельности с детьми, педагогами.  3) Подбор материала и оборудования для занятий, бесед, сюжетно-ролевых игр с детьми (иллюстративных, художественных и дидактических).   4) Создание развивающей среды, внесение игр по теме, дидактических, сюжетно-ролевых, настольно-печатных.  5) Диагностика по данной теме проекта по всем блокам работы («Моя семья – моё богатство», «Родной свой край люби и знай», «Основы православной культуры», «У истоков русской народной культуры», «Героическое прошлое и настоящее России») на начало занятий по проекту.   6)Музыкальный руководитель: подбор песен, музыкальных композиций, связанных с темой проекта.  </vt:lpstr>
      <vt:lpstr>Основной этап:</vt:lpstr>
      <vt:lpstr>Заключительный этап: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</dc:creator>
  <cp:lastModifiedBy>Сергей</cp:lastModifiedBy>
  <cp:revision>15</cp:revision>
  <dcterms:created xsi:type="dcterms:W3CDTF">2017-05-30T16:49:43Z</dcterms:created>
  <dcterms:modified xsi:type="dcterms:W3CDTF">2023-01-25T09:08:54Z</dcterms:modified>
</cp:coreProperties>
</file>