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279" r:id="rId4"/>
    <p:sldId id="280" r:id="rId5"/>
    <p:sldId id="323" r:id="rId6"/>
    <p:sldId id="322" r:id="rId7"/>
    <p:sldId id="324" r:id="rId8"/>
    <p:sldId id="325" r:id="rId9"/>
    <p:sldId id="277" r:id="rId10"/>
    <p:sldId id="281" r:id="rId11"/>
    <p:sldId id="285" r:id="rId12"/>
    <p:sldId id="290" r:id="rId13"/>
    <p:sldId id="294" r:id="rId14"/>
    <p:sldId id="295" r:id="rId15"/>
    <p:sldId id="321" r:id="rId16"/>
    <p:sldId id="299" r:id="rId17"/>
    <p:sldId id="300" r:id="rId18"/>
    <p:sldId id="301" r:id="rId19"/>
    <p:sldId id="304" r:id="rId20"/>
    <p:sldId id="305" r:id="rId21"/>
    <p:sldId id="306" r:id="rId22"/>
    <p:sldId id="309" r:id="rId23"/>
    <p:sldId id="311" r:id="rId24"/>
    <p:sldId id="312" r:id="rId25"/>
    <p:sldId id="313" r:id="rId26"/>
    <p:sldId id="260" r:id="rId27"/>
    <p:sldId id="263" r:id="rId28"/>
    <p:sldId id="269" r:id="rId29"/>
    <p:sldId id="267" r:id="rId30"/>
    <p:sldId id="265" r:id="rId31"/>
    <p:sldId id="273" r:id="rId32"/>
    <p:sldId id="271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774BA3-2D8A-4A6F-929D-ED72AEBFC742}">
          <p14:sldIdLst>
            <p14:sldId id="256"/>
          </p14:sldIdLst>
        </p14:section>
        <p14:section name="Раздел без заголовка" id="{8DC97A07-FABB-4CB1-8532-579BA2AE1814}">
          <p14:sldIdLst>
            <p14:sldId id="320"/>
            <p14:sldId id="279"/>
            <p14:sldId id="280"/>
            <p14:sldId id="323"/>
            <p14:sldId id="322"/>
            <p14:sldId id="324"/>
            <p14:sldId id="325"/>
            <p14:sldId id="277"/>
            <p14:sldId id="281"/>
            <p14:sldId id="285"/>
            <p14:sldId id="290"/>
            <p14:sldId id="294"/>
            <p14:sldId id="295"/>
            <p14:sldId id="321"/>
            <p14:sldId id="299"/>
            <p14:sldId id="300"/>
            <p14:sldId id="301"/>
            <p14:sldId id="304"/>
            <p14:sldId id="305"/>
            <p14:sldId id="306"/>
            <p14:sldId id="309"/>
            <p14:sldId id="311"/>
            <p14:sldId id="312"/>
            <p14:sldId id="313"/>
            <p14:sldId id="260"/>
            <p14:sldId id="263"/>
            <p14:sldId id="269"/>
            <p14:sldId id="267"/>
            <p14:sldId id="265"/>
            <p14:sldId id="273"/>
            <p14:sldId id="271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5BC25A-D0E5-4EFB-8E1B-7A8789C3FA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Мода,культура</a:t>
            </a:r>
            <a:r>
              <a:rPr lang="ru-RU" sz="4400" dirty="0"/>
              <a:t> и 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6480048" cy="175260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		</a:t>
            </a:r>
            <a:r>
              <a:rPr lang="ru-RU" sz="7200" dirty="0"/>
              <a:t>Готика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403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5576" y="4869160"/>
            <a:ext cx="166300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78" y="4869161"/>
            <a:ext cx="1800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503442" cy="35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Северное возрождение</a:t>
            </a:r>
          </a:p>
        </p:txBody>
      </p:sp>
      <p:pic>
        <p:nvPicPr>
          <p:cNvPr id="5" name="Picture 10" descr="H02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5928" y="1556792"/>
            <a:ext cx="3121413" cy="4654376"/>
          </a:xfrm>
          <a:prstGeom prst="rect">
            <a:avLst/>
          </a:prstGeom>
          <a:noFill/>
          <a:ln/>
        </p:spPr>
      </p:pic>
      <p:pic>
        <p:nvPicPr>
          <p:cNvPr id="7" name="Picture 7" descr="P01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5976" y="1537520"/>
            <a:ext cx="3605941" cy="4673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Итальянское возрождение</a:t>
            </a:r>
          </a:p>
        </p:txBody>
      </p:sp>
      <p:pic>
        <p:nvPicPr>
          <p:cNvPr id="5" name="Picture 5" descr="WIS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484313"/>
            <a:ext cx="3797300" cy="4681537"/>
          </a:xfrm>
          <a:prstGeom prst="rect">
            <a:avLst/>
          </a:prstGeom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7544"/>
            <a:ext cx="3384376" cy="46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M03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400550" cy="6264275"/>
          </a:xfrm>
          <a:prstGeom prst="rect">
            <a:avLst/>
          </a:prstGeom>
          <a:noFill/>
        </p:spPr>
      </p:pic>
      <p:pic>
        <p:nvPicPr>
          <p:cNvPr id="59402" name="Picture 10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33375"/>
            <a:ext cx="3835400" cy="4679950"/>
          </a:xfrm>
          <a:prstGeom prst="rect">
            <a:avLst/>
          </a:prstGeom>
          <a:noFill/>
        </p:spPr>
      </p:pic>
      <p:sp>
        <p:nvSpPr>
          <p:cNvPr id="59405" name="Rectangle 13"/>
          <p:cNvSpPr>
            <a:spLocks noGrp="1" noChangeArrowheads="1"/>
          </p:cNvSpPr>
          <p:nvPr>
            <p:ph type="title"/>
          </p:nvPr>
        </p:nvSpPr>
        <p:spPr>
          <a:xfrm>
            <a:off x="4859338" y="5300663"/>
            <a:ext cx="4284662" cy="1139825"/>
          </a:xfrm>
        </p:spPr>
        <p:txBody>
          <a:bodyPr/>
          <a:lstStyle/>
          <a:p>
            <a:r>
              <a:rPr lang="ru-RU" sz="1800"/>
              <a:t>Ф. Хальс </a:t>
            </a:r>
            <a:br>
              <a:rPr lang="ru-RU" sz="1800"/>
            </a:br>
            <a:r>
              <a:rPr lang="ru-RU" sz="1800"/>
              <a:t>«Улыбающийся кавалер»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Барокко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4693"/>
            <a:ext cx="3384375" cy="478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3200" dirty="0"/>
              <a:t>Гиацинт </a:t>
            </a:r>
            <a:r>
              <a:rPr lang="ru-RU" sz="3200" dirty="0" err="1"/>
              <a:t>Риго</a:t>
            </a:r>
            <a:r>
              <a:rPr lang="ru-RU" sz="3200" dirty="0"/>
              <a:t> «Портрет Людовика </a:t>
            </a:r>
            <a:r>
              <a:rPr lang="en-US" sz="3200" dirty="0"/>
              <a:t>XIV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/>
                <a:ea typeface="Times New Roman"/>
                <a:cs typeface="Times New Roman"/>
              </a:rPr>
              <a:t>Николя де </a:t>
            </a:r>
            <a:r>
              <a:rPr lang="ru-RU" sz="3600" dirty="0" err="1">
                <a:latin typeface="Times New Roman"/>
                <a:ea typeface="Times New Roman"/>
                <a:cs typeface="Times New Roman"/>
              </a:rPr>
              <a:t>Ларжильер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. Портрет Людовика XIV с семьёй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b1.culture.ru/c/2520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5949950"/>
            <a:ext cx="3683000" cy="647700"/>
          </a:xfrm>
        </p:spPr>
        <p:txBody>
          <a:bodyPr/>
          <a:lstStyle/>
          <a:p>
            <a:r>
              <a:rPr lang="ru-RU" sz="1800"/>
              <a:t>Ф. Гойя «Мария-Луиза»</a:t>
            </a:r>
          </a:p>
        </p:txBody>
      </p:sp>
      <p:pic>
        <p:nvPicPr>
          <p:cNvPr id="242694" name="Picture 6" descr="Image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1938" y="333375"/>
            <a:ext cx="4270375" cy="5322888"/>
          </a:xfrm>
          <a:noFill/>
          <a:ln/>
        </p:spPr>
      </p:pic>
      <p:sp>
        <p:nvSpPr>
          <p:cNvPr id="2426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734050"/>
            <a:ext cx="4038600" cy="908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</a:rPr>
              <a:t>И. Вишняков «Портрет Сарры-Элеоноры Фермор»</a:t>
            </a:r>
          </a:p>
        </p:txBody>
      </p:sp>
      <p:pic>
        <p:nvPicPr>
          <p:cNvPr id="242693" name="Picture 5" descr="Imag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425825" cy="5516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age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60350"/>
            <a:ext cx="3505200" cy="518477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445125"/>
            <a:ext cx="8229600" cy="1223963"/>
          </a:xfrm>
        </p:spPr>
        <p:txBody>
          <a:bodyPr/>
          <a:lstStyle/>
          <a:p>
            <a:r>
              <a:rPr lang="ru-RU" sz="1800"/>
              <a:t>А. Рослин «Портрет великого князя Павла Петровича»  и «Портрет великой княгини Марии Фёдоровны» </a:t>
            </a:r>
          </a:p>
        </p:txBody>
      </p:sp>
      <p:pic>
        <p:nvPicPr>
          <p:cNvPr id="40968" name="Picture 8" descr="Image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" y="260350"/>
            <a:ext cx="3556000" cy="5178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R027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4675" y="228600"/>
            <a:ext cx="8569325" cy="6229350"/>
          </a:xfrm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Д. Левицкий «Портрет Воспитанницы Императорского воспитательного общества благородных девиц Екатерины Ивановны </a:t>
            </a:r>
            <a:r>
              <a:rPr lang="ru-RU" sz="1800" dirty="0" err="1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Нелидовой</a:t>
            </a:r>
            <a:r>
              <a:rPr lang="ru-RU" sz="18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2" name="Picture 6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1514468"/>
            <a:ext cx="4392488" cy="60179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Вот как всё это было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 одевался первобытный человек</a:t>
            </a:r>
          </a:p>
        </p:txBody>
      </p:sp>
      <p:pic>
        <p:nvPicPr>
          <p:cNvPr id="4" name="Рисунок 3" descr="http://humanorigins.si.edu/sites/default/files/Neanderthal_illustration_KC_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276871"/>
            <a:ext cx="3168352" cy="4320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5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459038" cy="1139825"/>
          </a:xfrm>
        </p:spPr>
        <p:txBody>
          <a:bodyPr/>
          <a:lstStyle/>
          <a:p>
            <a:r>
              <a:rPr lang="ru-RU" sz="1800"/>
              <a:t>.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0"/>
            <a:ext cx="4978400" cy="594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</a:rPr>
              <a:t>Д. Доу  «Портрет Марии      </a:t>
            </a:r>
            <a:r>
              <a:rPr lang="ru-RU" sz="3200">
                <a:solidFill>
                  <a:schemeClr val="tx2"/>
                </a:solidFill>
              </a:rPr>
              <a:t> Ампир </a:t>
            </a:r>
            <a:r>
              <a:rPr lang="ru-RU" sz="1800">
                <a:solidFill>
                  <a:schemeClr val="tx2"/>
                </a:solidFill>
              </a:rPr>
              <a:t> Павловны"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15888"/>
            <a:ext cx="2959100" cy="5322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</a:rPr>
              <a:t>Ж. Монье «Портрет императрицы Елизаветы Алексеевны»</a:t>
            </a:r>
          </a:p>
        </p:txBody>
      </p:sp>
      <p:pic>
        <p:nvPicPr>
          <p:cNvPr id="48132" name="Picture 4" descr="Image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4356100" cy="5405437"/>
          </a:xfrm>
          <a:prstGeom prst="rect">
            <a:avLst/>
          </a:prstGeom>
          <a:noFill/>
        </p:spPr>
      </p:pic>
      <p:pic>
        <p:nvPicPr>
          <p:cNvPr id="48133" name="Picture 5" descr="Image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3605213" cy="5805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Романтизм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М. </a:t>
            </a:r>
            <a:r>
              <a:rPr lang="ru-RU" dirty="0" err="1">
                <a:solidFill>
                  <a:schemeClr val="tx2"/>
                </a:solidFill>
              </a:rPr>
              <a:t>Шаньяков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«Портрет Н.Н. Пушкиной»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М. </a:t>
            </a:r>
            <a:r>
              <a:rPr lang="ru-RU" dirty="0" err="1">
                <a:solidFill>
                  <a:schemeClr val="tx2"/>
                </a:solidFill>
              </a:rPr>
              <a:t>Шаньяков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«Портрет А.С. Пушкина»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9" name="Picture 4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063" y="1268760"/>
            <a:ext cx="2860462" cy="4190653"/>
          </a:xfrm>
          <a:prstGeom prst="rect">
            <a:avLst/>
          </a:prstGeom>
          <a:noFill/>
        </p:spPr>
      </p:pic>
      <p:pic>
        <p:nvPicPr>
          <p:cNvPr id="10" name="Picture 8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05006" y="1517650"/>
            <a:ext cx="2921812" cy="3941763"/>
          </a:xfrm>
        </p:spPr>
      </p:pic>
      <p:pic>
        <p:nvPicPr>
          <p:cNvPr id="11" name="Picture 8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196752"/>
            <a:ext cx="3629025" cy="417693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260350"/>
            <a:ext cx="3609975" cy="990600"/>
          </a:xfrm>
        </p:spPr>
        <p:txBody>
          <a:bodyPr>
            <a:normAutofit fontScale="90000"/>
          </a:bodyPr>
          <a:lstStyle/>
          <a:p>
            <a:r>
              <a:rPr lang="ru-RU" sz="1800"/>
              <a:t>И. Макаров</a:t>
            </a:r>
            <a:br>
              <a:rPr lang="ru-RU" sz="1800"/>
            </a:br>
            <a:r>
              <a:rPr lang="ru-RU" sz="1800"/>
              <a:t>« Портрет императрицы Марии Александровны, жены Александра </a:t>
            </a:r>
            <a:r>
              <a:rPr lang="en-US" sz="1800"/>
              <a:t>II</a:t>
            </a:r>
            <a:r>
              <a:rPr lang="ru-RU" sz="1800"/>
              <a:t>»</a:t>
            </a:r>
          </a:p>
        </p:txBody>
      </p:sp>
      <p:pic>
        <p:nvPicPr>
          <p:cNvPr id="136196" name="Picture 4" descr="Image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51500" y="2060575"/>
            <a:ext cx="2806700" cy="1828800"/>
          </a:xfrm>
        </p:spPr>
        <p:txBody>
          <a:bodyPr/>
          <a:lstStyle/>
          <a:p>
            <a:r>
              <a:rPr lang="ru-RU" sz="2300"/>
              <a:t>Фирс Журавлёв </a:t>
            </a:r>
            <a:br>
              <a:rPr lang="ru-RU" sz="2300"/>
            </a:br>
            <a:r>
              <a:rPr lang="ru-RU" sz="2300"/>
              <a:t>«Жена-модница»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35600" y="549275"/>
            <a:ext cx="3313113" cy="1295400"/>
          </a:xfrm>
        </p:spPr>
        <p:txBody>
          <a:bodyPr/>
          <a:lstStyle/>
          <a:p>
            <a:r>
              <a:rPr lang="ru-RU" sz="4400"/>
              <a:t>Модерн</a:t>
            </a:r>
          </a:p>
        </p:txBody>
      </p:sp>
      <p:pic>
        <p:nvPicPr>
          <p:cNvPr id="216069" name="Picture 5" descr="Imag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181600" cy="6408738"/>
          </a:xfrm>
          <a:prstGeom prst="rect">
            <a:avLst/>
          </a:prstGeom>
          <a:noFill/>
        </p:spPr>
      </p:pic>
      <p:pic>
        <p:nvPicPr>
          <p:cNvPr id="216070" name="Picture 6" descr="Image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068888"/>
            <a:ext cx="1800225" cy="884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237288"/>
            <a:ext cx="3455987" cy="3603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</a:rPr>
              <a:t>О. М. Нестерова «Амазонка»</a:t>
            </a:r>
          </a:p>
        </p:txBody>
      </p:sp>
      <p:pic>
        <p:nvPicPr>
          <p:cNvPr id="63492" name="Picture 4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0"/>
            <a:ext cx="2787650" cy="6138863"/>
          </a:xfrm>
          <a:prstGeom prst="rect">
            <a:avLst/>
          </a:prstGeom>
          <a:noFill/>
        </p:spPr>
      </p:pic>
      <p:pic>
        <p:nvPicPr>
          <p:cNvPr id="63493" name="Picture 5" descr="WFR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3836987" cy="6696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3538538" cy="162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>
                <a:solidFill>
                  <a:schemeClr val="tx2"/>
                </a:solidFill>
              </a:rPr>
              <a:t>Д. Белюкин «Государь император Николай Александрович, государыня императрица Александра Федотовна и великая княгиня Елизавета Фёдоровна»</a:t>
            </a:r>
          </a:p>
        </p:txBody>
      </p:sp>
      <p:pic>
        <p:nvPicPr>
          <p:cNvPr id="207876" name="Picture 4" descr="Imag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-114300"/>
            <a:ext cx="4691062" cy="6972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429684" cy="4929222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Мода – слово латинское (</a:t>
            </a:r>
            <a:r>
              <a:rPr lang="en-US" sz="3600" dirty="0"/>
              <a:t>modus</a:t>
            </a:r>
            <a:r>
              <a:rPr lang="ru-RU" sz="3600" dirty="0"/>
              <a:t> – мера, способ, образ действий);</a:t>
            </a:r>
            <a:br>
              <a:rPr lang="ru-RU" sz="3600" dirty="0"/>
            </a:br>
            <a:r>
              <a:rPr lang="ru-RU" sz="3600" dirty="0"/>
              <a:t>для нас оно означает временное преобладание тех или иных вкусов.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По В.Далю: мода – временная изменчивая прихоть в житейском быту, обществе, в покрое одежды,  нарядах.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По Пьеру Кардену: мода – это …обновление! Дерево сбрасывает старую листву, человек – наскучившую одежду.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42852"/>
            <a:ext cx="6629400" cy="1066688"/>
          </a:xfrm>
        </p:spPr>
        <p:txBody>
          <a:bodyPr>
            <a:normAutofit/>
          </a:bodyPr>
          <a:lstStyle/>
          <a:p>
            <a:r>
              <a:rPr lang="ru-RU" sz="6600" dirty="0"/>
              <a:t>Что такое мода?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86800" cy="719137"/>
          </a:xfrm>
        </p:spPr>
        <p:txBody>
          <a:bodyPr/>
          <a:lstStyle/>
          <a:p>
            <a:r>
              <a:rPr lang="ru-RU" sz="2800" b="1" dirty="0">
                <a:latin typeface="Verdana" pitchFamily="34" charset="0"/>
              </a:rPr>
              <a:t>Основные стили одежды современности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03575" y="908050"/>
            <a:ext cx="5761038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Verdana" pitchFamily="34" charset="0"/>
              </a:rPr>
              <a:t>Стиль </a:t>
            </a:r>
            <a:r>
              <a:rPr lang="ru-RU">
                <a:latin typeface="Verdana" pitchFamily="34" charset="0"/>
              </a:rPr>
              <a:t>– это совокупность деталей внешнего вида, существующих в одобряемом обществом единстве.</a:t>
            </a:r>
          </a:p>
          <a:p>
            <a:pPr>
              <a:spcBef>
                <a:spcPct val="20000"/>
              </a:spcBef>
            </a:pPr>
            <a:r>
              <a:rPr lang="ru-RU">
                <a:latin typeface="Verdana" pitchFamily="34" charset="0"/>
              </a:rPr>
              <a:t>Стиль складывается из определенного набора деталей одежды, обуви, прически, украшений.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32138" y="3789363"/>
            <a:ext cx="57610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latin typeface="Verdana" pitchFamily="34" charset="0"/>
              </a:rPr>
              <a:t>Индивидуальный стиль</a:t>
            </a:r>
            <a:r>
              <a:rPr lang="ru-RU" dirty="0">
                <a:latin typeface="Verdana" pitchFamily="34" charset="0"/>
              </a:rPr>
              <a:t> – это совокупность деталей внешнего вида, отличающая конкретного человека от других людей и обеспечивающая ему непохожесть на других и личную привлекательность.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03663" y="2792413"/>
            <a:ext cx="315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Verdana" pitchFamily="34" charset="0"/>
              </a:rPr>
              <a:t>Что такое стиль?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03575" y="3213100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Что такое индивидуальный стиль?</a:t>
            </a:r>
          </a:p>
        </p:txBody>
      </p:sp>
      <p:pic>
        <p:nvPicPr>
          <p:cNvPr id="7178" name="Picture 10" descr="boutique-102"/>
          <p:cNvPicPr>
            <a:picLocks noChangeAspect="1" noChangeArrowheads="1"/>
          </p:cNvPicPr>
          <p:nvPr/>
        </p:nvPicPr>
        <p:blipFill>
          <a:blip r:embed="rId2"/>
          <a:srcRect l="1750" r="25905" b="113"/>
          <a:stretch>
            <a:fillRect/>
          </a:stretch>
        </p:blipFill>
        <p:spPr bwMode="auto">
          <a:xfrm>
            <a:off x="179388" y="1125538"/>
            <a:ext cx="2725737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4" grpId="0"/>
      <p:bldP spid="7174" grpId="1"/>
      <p:bldP spid="7176" grpId="0"/>
      <p:bldP spid="717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  <a:latin typeface="Verdana" pitchFamily="34" charset="0"/>
              </a:rPr>
              <a:t>Экстравагантный стиль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188" y="1844675"/>
            <a:ext cx="48974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>Экстравагантный стиль- полная противоположность классическому. </a:t>
            </a:r>
          </a:p>
          <a:p>
            <a:r>
              <a:rPr lang="ru-RU" sz="2400" dirty="0"/>
              <a:t>Он является привилегией Высокой моды и молодёжи, для него характерны смелые, резкие краски и формы, необычный покрой, неожиданное сочетание фактур ткани, ассиметричные детали, острые углы. </a:t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4" descr="369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655" y="692150"/>
            <a:ext cx="3237158" cy="595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5720" y="357166"/>
            <a:ext cx="5905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dirty="0"/>
              <a:t>В мужской одежде к классическому стилю относят пиджаки (с воротниками английского типа, карманами в рамку или с клапанами прямоугольной формы), костюмы, брюки,</a:t>
            </a:r>
            <a:r>
              <a:rPr lang="ru-RU" sz="2800" b="1" dirty="0"/>
              <a:t> </a:t>
            </a:r>
            <a:r>
              <a:rPr lang="ru-RU" sz="2800" dirty="0"/>
              <a:t>галстуки.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20" y="5929330"/>
            <a:ext cx="857252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Обычно носителя классического стиля </a:t>
            </a:r>
            <a:r>
              <a:rPr lang="ru-RU" sz="2500" dirty="0"/>
              <a:t>воспринимают</a:t>
            </a:r>
            <a:r>
              <a:rPr lang="ru-RU" dirty="0"/>
              <a:t> как </a:t>
            </a:r>
            <a:r>
              <a:rPr lang="ru-RU" sz="2000" dirty="0"/>
              <a:t>излучающего</a:t>
            </a:r>
            <a:r>
              <a:rPr lang="ru-RU" dirty="0"/>
              <a:t> надежность, силу, внушающего доверие и уважение профессионала.</a:t>
            </a:r>
          </a:p>
        </p:txBody>
      </p:sp>
      <p:pic>
        <p:nvPicPr>
          <p:cNvPr id="9221" name="Picture 5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8524"/>
            <a:ext cx="2429303" cy="5793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/>
              <a:t>Какая мода была в далёком прошлом: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34050"/>
            <a:ext cx="4038600" cy="719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Древний Египет</a:t>
            </a:r>
          </a:p>
        </p:txBody>
      </p:sp>
      <p:pic>
        <p:nvPicPr>
          <p:cNvPr id="161802" name="Picture 10" descr="5005_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557338"/>
            <a:ext cx="3662362" cy="4824412"/>
          </a:xfrm>
          <a:ln/>
        </p:spPr>
      </p:pic>
      <p:pic>
        <p:nvPicPr>
          <p:cNvPr id="161803" name="Picture 11" descr="T019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557338"/>
            <a:ext cx="3178175" cy="4032250"/>
          </a:xfrm>
          <a:ln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Verdana" pitchFamily="34" charset="0"/>
              </a:rPr>
              <a:t>            		Классический стиль:</a:t>
            </a:r>
            <a:br>
              <a:rPr lang="ru-RU" sz="2800" b="1" dirty="0">
                <a:latin typeface="Verdana" pitchFamily="34" charset="0"/>
              </a:rPr>
            </a:br>
            <a:endParaRPr lang="ru-RU" sz="2800" b="1" dirty="0">
              <a:latin typeface="Verdana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11638" y="2733675"/>
            <a:ext cx="4321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</p:txBody>
      </p:sp>
      <p:pic>
        <p:nvPicPr>
          <p:cNvPr id="8199" name="Picture 7" descr="treu_casua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6" y="549275"/>
            <a:ext cx="2572792" cy="3947241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28596" y="4572008"/>
            <a:ext cx="54006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500" dirty="0"/>
              <a:t>Классический  стиль одежды  признает строгость, скромность, простоту и не терпит излишнего декора и экстравагантности.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843213" y="981075"/>
            <a:ext cx="4562475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 dirty="0"/>
              <a:t>Этот стиль потому и называют классическим, что он подходит большинству людей и уместен в большинстве ситуаций.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8202" name="Picture 10" descr="treu_casual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006" y="2143116"/>
            <a:ext cx="256222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/>
          <a:lstStyle/>
          <a:p>
            <a:pPr algn="ctr"/>
            <a:r>
              <a:rPr lang="ru-RU" sz="2800" b="1" dirty="0">
                <a:latin typeface="Verdana" pitchFamily="34" charset="0"/>
              </a:rPr>
              <a:t>Цвета одежды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2060575"/>
            <a:ext cx="51847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Замечено, что особенно яркое впечатление оказывает на нас цвет одежды. Часто мы определяем человека, которого видели лишь несколько секунд: «девушка в желтой кофточке» или «парень в черном» и т.п. Порой именно цвет одежды заставляет формировать первое впечатление о ее носителе.</a:t>
            </a:r>
          </a:p>
        </p:txBody>
      </p:sp>
      <p:pic>
        <p:nvPicPr>
          <p:cNvPr id="19460" name="Picture 4" descr="christian-d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499" y="1988840"/>
            <a:ext cx="3432163" cy="415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Verdana" pitchFamily="34" charset="0"/>
              </a:rPr>
              <a:t>Молодежный стиль</a:t>
            </a:r>
            <a:r>
              <a:rPr lang="ru-RU" dirty="0"/>
              <a:t> </a:t>
            </a:r>
          </a:p>
        </p:txBody>
      </p:sp>
      <p:pic>
        <p:nvPicPr>
          <p:cNvPr id="18436" name="Picture 4" descr="leather1a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981075"/>
            <a:ext cx="1989138" cy="5040313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987675" y="2205038"/>
            <a:ext cx="525621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Этот стиль строится на основе контрастов, сочетании элементов, которые во « взрослой» моде считаются  не приемлемыми или признаются только в авангардной моде.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/>
              <a:t>Так мы одеваемся сейчас</a:t>
            </a:r>
            <a:br>
              <a:rPr lang="ru-RU" sz="3800" dirty="0"/>
            </a:br>
            <a:endParaRPr lang="ru-RU" sz="3800" dirty="0"/>
          </a:p>
        </p:txBody>
      </p:sp>
      <p:pic>
        <p:nvPicPr>
          <p:cNvPr id="53252" name="Picture 4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81075"/>
            <a:ext cx="3722688" cy="5689600"/>
          </a:xfrm>
          <a:prstGeom prst="rect">
            <a:avLst/>
          </a:prstGeom>
          <a:noFill/>
        </p:spPr>
      </p:pic>
      <p:pic>
        <p:nvPicPr>
          <p:cNvPr id="53261" name="Picture 13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2525713" cy="568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>
                <a:solidFill>
                  <a:srgbClr val="FFE7DD"/>
                </a:solidFill>
              </a:rPr>
              <a:t>Так что же такое мода</a:t>
            </a:r>
            <a:r>
              <a:rPr lang="en-US" sz="5400">
                <a:solidFill>
                  <a:srgbClr val="FFE7DD"/>
                </a:solidFill>
              </a:rPr>
              <a:t>?</a:t>
            </a:r>
            <a:endParaRPr lang="ru-RU" sz="5400">
              <a:solidFill>
                <a:srgbClr val="FFE7DD"/>
              </a:solidFill>
            </a:endParaRPr>
          </a:p>
        </p:txBody>
      </p:sp>
      <p:pic>
        <p:nvPicPr>
          <p:cNvPr id="149509" name="Рисунок 70" descr="http://www.svadebnie-platiya.ru/photos/vecherka%20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32416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5888"/>
            <a:ext cx="8424862" cy="6015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/>
              <a:t>Мода – </a:t>
            </a:r>
          </a:p>
          <a:p>
            <a:pPr algn="ctr">
              <a:buFont typeface="Wingdings" pitchFamily="2" charset="2"/>
              <a:buNone/>
            </a:pPr>
            <a:r>
              <a:rPr lang="ru-RU" sz="5400"/>
              <a:t>это мир вокруг нас</a:t>
            </a:r>
          </a:p>
        </p:txBody>
      </p:sp>
      <p:pic>
        <p:nvPicPr>
          <p:cNvPr id="155658" name="imgInsertedByEditor" descr="http://salat.zahav.ru/imgsalad/22_09_2008_12_09_47_mod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81238"/>
            <a:ext cx="6553200" cy="4260850"/>
          </a:xfrm>
          <a:noFill/>
          <a:ln/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 descr="Image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7" descr="Image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73913"/>
          </a:xfr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Жан Франсуа де Труа. «Объяснение в любви».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.pinimg.com/736x/3d/a0/62/3da062e4c83aff725321e4a0113adc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86" y="1600200"/>
            <a:ext cx="561922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97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57256" cy="1008112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новый стиль в искусстве и одежде - рококо</a:t>
            </a:r>
            <a:br>
              <a:rPr lang="ru-RU" sz="3100" dirty="0"/>
            </a:br>
            <a:r>
              <a:rPr lang="ru-RU" sz="3100" dirty="0"/>
              <a:t> </a:t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 descr="https://avatars.mds.yandex.net/get-pdb/368827/84f40049-16f2-4a19-8b35-09bff337ea66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032448" cy="478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4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 err="1"/>
              <a:t>Шмиз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366days.ru/media/article_images/4232/g-OOW_k3Qn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68352" cy="43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736x/b4/6f/7b/b46f7bb6fb818eb80cdc8736457fe17d--regency-era-historical-costu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31236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0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А. г. и А. А. Лобановых-Ростовских. Картина В. Л.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Боровиковского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allpainters.ru/wp-content/uploads/paintings/portrait-of-a-g-and-a-a-lobanov-rostovsky-18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3960439" cy="464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5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/>
              <a:t>Женская мода </a:t>
            </a:r>
            <a:br>
              <a:rPr lang="ru-RU" sz="3800" dirty="0"/>
            </a:br>
            <a:r>
              <a:rPr lang="ru-RU" sz="3800" dirty="0"/>
              <a:t>дворянок России</a:t>
            </a:r>
            <a:br>
              <a:rPr lang="ru-RU" sz="3800" dirty="0"/>
            </a:br>
            <a:r>
              <a:rPr lang="en-US" sz="3800" dirty="0"/>
              <a:t>XVIII  </a:t>
            </a:r>
            <a:r>
              <a:rPr lang="ru-RU" sz="3800" dirty="0"/>
              <a:t>века.</a:t>
            </a:r>
          </a:p>
        </p:txBody>
      </p:sp>
      <p:pic>
        <p:nvPicPr>
          <p:cNvPr id="2055" name="Picture 7" descr="35382132_Fedor_Rokot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7" y="1643050"/>
            <a:ext cx="4189449" cy="5214950"/>
          </a:xfrm>
          <a:noFill/>
          <a:ln/>
        </p:spPr>
      </p:pic>
      <p:pic>
        <p:nvPicPr>
          <p:cNvPr id="2058" name="Picture 10" descr="post86492_im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46693"/>
            <a:ext cx="4357718" cy="5211307"/>
          </a:xfrm>
          <a:noFill/>
          <a:ln/>
        </p:spPr>
      </p:pic>
    </p:spTree>
  </p:cSld>
  <p:clrMapOvr>
    <a:masterClrMapping/>
  </p:clrMapOvr>
  <p:transition advClick="0" advTm="15000"/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</TotalTime>
  <Words>631</Words>
  <Application>Microsoft Office PowerPoint</Application>
  <PresentationFormat>Экран (4:3)</PresentationFormat>
  <Paragraphs>63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Verdana</vt:lpstr>
      <vt:lpstr>Wingdings</vt:lpstr>
      <vt:lpstr>Wingdings 2</vt:lpstr>
      <vt:lpstr>Техническая</vt:lpstr>
      <vt:lpstr>Мода,культура и ты</vt:lpstr>
      <vt:lpstr>Вот как всё это было</vt:lpstr>
      <vt:lpstr>Какая мода была в далёком прошлом:</vt:lpstr>
      <vt:lpstr>Презентация PowerPoint</vt:lpstr>
      <vt:lpstr>   Жан Франсуа де Труа. «Объяснение в любви».   </vt:lpstr>
      <vt:lpstr>  новый стиль в искусстве и одежде - рококо   </vt:lpstr>
      <vt:lpstr> Шмиз </vt:lpstr>
      <vt:lpstr>  Портрет А. г. и А. А. Лобановых-Ростовских. Картина В. Л. Боровиковского   </vt:lpstr>
      <vt:lpstr>Женская мода  дворянок России XVIII  века.</vt:lpstr>
      <vt:lpstr>   Готика</vt:lpstr>
      <vt:lpstr>Северное возрождение</vt:lpstr>
      <vt:lpstr>Итальянское возрождение</vt:lpstr>
      <vt:lpstr>Ф. Хальс  «Улыбающийся кавалер»</vt:lpstr>
      <vt:lpstr>Барокко</vt:lpstr>
      <vt:lpstr>Николя де Ларжильер. Портрет Людовика XIV с семьёй </vt:lpstr>
      <vt:lpstr>Ф. Гойя «Мария-Луиза»</vt:lpstr>
      <vt:lpstr>А. Рослин «Портрет великого князя Павла Петровича»  и «Портрет великой княгини Марии Фёдоровны» </vt:lpstr>
      <vt:lpstr>Презентация PowerPoint</vt:lpstr>
      <vt:lpstr>КЛАССИЦИЗМ</vt:lpstr>
      <vt:lpstr>.</vt:lpstr>
      <vt:lpstr>Романтизм</vt:lpstr>
      <vt:lpstr>И. Макаров « Портрет императрицы Марии Александровны, жены Александра II»</vt:lpstr>
      <vt:lpstr>Фирс Журавлёв  «Жена-модница»</vt:lpstr>
      <vt:lpstr>Презентация PowerPoint</vt:lpstr>
      <vt:lpstr>Презентация PowerPoint</vt:lpstr>
      <vt:lpstr>Мода – слово латинское (modus – мера, способ, образ действий); для нас оно означает временное преобладание тех или иных вкусов.  По В.Далю: мода – временная изменчивая прихоть в житейском быту, обществе, в покрое одежды,  нарядах.   По Пьеру Кардену: мода – это …обновление! Дерево сбрасывает старую листву, человек – наскучившую одежду. </vt:lpstr>
      <vt:lpstr>Основные стили одежды современности</vt:lpstr>
      <vt:lpstr>Экстравагантный стиль</vt:lpstr>
      <vt:lpstr>Презентация PowerPoint</vt:lpstr>
      <vt:lpstr>              Классический стиль: </vt:lpstr>
      <vt:lpstr>Цвета одежды</vt:lpstr>
      <vt:lpstr>Молодежный стиль </vt:lpstr>
      <vt:lpstr>Так мы одеваемся сейчас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Мода,культура и ты</dc:title>
  <dc:creator>Ольга</dc:creator>
  <cp:lastModifiedBy>Моисеев Евгений Александрович</cp:lastModifiedBy>
  <cp:revision>23</cp:revision>
  <dcterms:created xsi:type="dcterms:W3CDTF">2013-01-30T11:24:58Z</dcterms:created>
  <dcterms:modified xsi:type="dcterms:W3CDTF">2021-12-21T14:02:41Z</dcterms:modified>
</cp:coreProperties>
</file>