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82" r:id="rId2"/>
    <p:sldId id="283" r:id="rId3"/>
    <p:sldId id="260" r:id="rId4"/>
    <p:sldId id="286" r:id="rId5"/>
    <p:sldId id="261" r:id="rId6"/>
    <p:sldId id="285" r:id="rId7"/>
    <p:sldId id="289" r:id="rId8"/>
    <p:sldId id="290" r:id="rId9"/>
    <p:sldId id="293" r:id="rId10"/>
    <p:sldId id="292" r:id="rId11"/>
    <p:sldId id="301" r:id="rId12"/>
    <p:sldId id="300" r:id="rId13"/>
    <p:sldId id="299" r:id="rId14"/>
    <p:sldId id="288" r:id="rId15"/>
    <p:sldId id="291" r:id="rId16"/>
    <p:sldId id="262" r:id="rId17"/>
    <p:sldId id="263" r:id="rId18"/>
    <p:sldId id="270" r:id="rId19"/>
    <p:sldId id="269" r:id="rId20"/>
    <p:sldId id="271" r:id="rId21"/>
    <p:sldId id="272" r:id="rId22"/>
    <p:sldId id="264" r:id="rId23"/>
    <p:sldId id="273" r:id="rId24"/>
    <p:sldId id="274" r:id="rId25"/>
    <p:sldId id="275" r:id="rId26"/>
    <p:sldId id="276" r:id="rId27"/>
    <p:sldId id="265" r:id="rId28"/>
    <p:sldId id="279" r:id="rId29"/>
    <p:sldId id="277" r:id="rId30"/>
    <p:sldId id="278" r:id="rId31"/>
    <p:sldId id="280" r:id="rId32"/>
    <p:sldId id="294" r:id="rId33"/>
    <p:sldId id="295" r:id="rId34"/>
    <p:sldId id="284" r:id="rId35"/>
    <p:sldId id="267" r:id="rId36"/>
    <p:sldId id="268" r:id="rId37"/>
    <p:sldId id="296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7F05A-F2DD-443F-BF8D-B2605C3A5E08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3BCFE-81AA-47C6-8F05-8E59B529D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351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BCFE-81AA-47C6-8F05-8E59B529DBF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95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77C39-CC6F-4BA4-A149-1EC0C7A56A47}" type="datetimeFigureOut">
              <a:rPr lang="ru-RU"/>
              <a:pPr>
                <a:defRPr/>
              </a:pPr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D7269-B597-46DB-94C8-25D1FADCA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C7A6B-EEDE-44D1-BE61-96977FD3043F}" type="datetimeFigureOut">
              <a:rPr lang="ru-RU"/>
              <a:pPr>
                <a:defRPr/>
              </a:pPr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6C06-B6B3-4092-8213-020EE284D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28385-8C3E-4AC8-83AD-83589912B3F3}" type="datetimeFigureOut">
              <a:rPr lang="ru-RU"/>
              <a:pPr>
                <a:defRPr/>
              </a:pPr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21154-58D5-4D08-AFB3-527B5B984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5FFE3-4B87-4F4E-A4BC-B22AF4AB54B4}" type="datetimeFigureOut">
              <a:rPr lang="ru-RU"/>
              <a:pPr>
                <a:defRPr/>
              </a:pPr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7453E-2955-431F-87F4-67B9A6A2C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EBF83-385C-457E-8E58-0945D2C5166D}" type="datetimeFigureOut">
              <a:rPr lang="ru-RU"/>
              <a:pPr>
                <a:defRPr/>
              </a:pPr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67E44-5A01-4DD0-9E20-0686D052A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23598-81AB-4854-B640-1020353E5FC5}" type="datetimeFigureOut">
              <a:rPr lang="ru-RU"/>
              <a:pPr>
                <a:defRPr/>
              </a:pPr>
              <a:t>21.12.2021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6CB25-334A-4265-9B8F-E21A3F693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B5CE9-45CE-4A8A-B6C5-2E665DBDDBF9}" type="datetimeFigureOut">
              <a:rPr lang="ru-RU"/>
              <a:pPr>
                <a:defRPr/>
              </a:pPr>
              <a:t>21.12.2021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7E2CA-CD90-4EA7-92C0-6132B6C4E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6ECF5-AFE5-42AE-A460-F9BA0061FA0E}" type="datetimeFigureOut">
              <a:rPr lang="ru-RU"/>
              <a:pPr>
                <a:defRPr/>
              </a:pPr>
              <a:t>21.12.2021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87A2F-74D0-420A-B3EA-250E70CCB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3DB8-1212-4FB0-BE18-E19FD636EA63}" type="datetimeFigureOut">
              <a:rPr lang="ru-RU"/>
              <a:pPr>
                <a:defRPr/>
              </a:pPr>
              <a:t>21.12.2021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A29E2-6ED7-4E88-9652-B8777B030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F8DFD-7A4C-4783-8C0B-C5A1E6A1F6D9}" type="datetimeFigureOut">
              <a:rPr lang="ru-RU"/>
              <a:pPr>
                <a:defRPr/>
              </a:pPr>
              <a:t>21.12.2021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8864E-82CB-44E1-A0E5-22416CCF4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FCB90-13E9-4F85-B6F6-8CB164150941}" type="datetimeFigureOut">
              <a:rPr lang="ru-RU"/>
              <a:pPr>
                <a:defRPr/>
              </a:pPr>
              <a:t>21.12.2021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F776B-1081-4947-83B5-C4BB087DD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_AntiqueTradyNr" pitchFamily="18" charset="-52"/>
                <a:cs typeface="+mn-cs"/>
              </a:defRPr>
            </a:lvl1pPr>
          </a:lstStyle>
          <a:p>
            <a:pPr>
              <a:defRPr/>
            </a:pPr>
            <a:fld id="{CEECA0F2-D33C-462C-8ADC-70E0204C636F}" type="datetimeFigureOut">
              <a:rPr lang="ru-RU" smtClean="0"/>
              <a:pPr>
                <a:defRPr/>
              </a:pPr>
              <a:t>21.12.2021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_AntiqueTradyNr" pitchFamily="18" charset="-52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_AntiqueTradyNr" pitchFamily="18" charset="-52"/>
                <a:cs typeface="+mn-cs"/>
              </a:defRPr>
            </a:lvl1pPr>
          </a:lstStyle>
          <a:p>
            <a:pPr>
              <a:defRPr/>
            </a:pPr>
            <a:fld id="{F38F2BE7-57D6-4DCE-B28D-61F6898A475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blipFill dpi="0" rotWithShape="1">
            <a:blip r:embed="rId13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2000" contrast="25000"/>
            </a:blip>
            <a:srcRect/>
            <a:tile tx="0" ty="0" sx="100000" sy="100000" flip="none" algn="ctr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_AntiqueTradyNr" pitchFamily="18" charset="-52"/>
            </a:endParaRPr>
          </a:p>
        </p:txBody>
      </p:sp>
      <p:pic>
        <p:nvPicPr>
          <p:cNvPr id="1042" name="Picture 18" descr="http://www.seasprayaustralianlabradoodles.com/Guardian_Home_Program_files/pink-floral-border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0"/>
            <a:ext cx="2152650" cy="2200275"/>
          </a:xfrm>
          <a:prstGeom prst="rect">
            <a:avLst/>
          </a:prstGeom>
          <a:noFill/>
        </p:spPr>
      </p:pic>
      <p:pic>
        <p:nvPicPr>
          <p:cNvPr id="15" name="Picture 18" descr="http://www.seasprayaustralianlabradoodles.com/Guardian_Home_Program_files/pink-floral-border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 rot="5400000">
            <a:off x="6967538" y="-23813"/>
            <a:ext cx="2152650" cy="2200275"/>
          </a:xfrm>
          <a:prstGeom prst="rect">
            <a:avLst/>
          </a:prstGeom>
          <a:noFill/>
        </p:spPr>
      </p:pic>
      <p:pic>
        <p:nvPicPr>
          <p:cNvPr id="16" name="Picture 18" descr="http://www.seasprayaustralianlabradoodles.com/Guardian_Home_Program_files/pink-floral-border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 rot="10800000">
            <a:off x="6991350" y="4657725"/>
            <a:ext cx="2152650" cy="2200275"/>
          </a:xfrm>
          <a:prstGeom prst="rect">
            <a:avLst/>
          </a:prstGeom>
          <a:noFill/>
        </p:spPr>
      </p:pic>
      <p:pic>
        <p:nvPicPr>
          <p:cNvPr id="17" name="Picture 18" descr="http://www.seasprayaustralianlabradoodles.com/Guardian_Home_Program_files/pink-floral-border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 rot="16200000">
            <a:off x="23813" y="4681538"/>
            <a:ext cx="2152650" cy="2200275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_AntiqueTradyNr" pitchFamily="18" charset="-52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_AntiqueTradyNr" pitchFamily="18" charset="-52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_AntiqueTradyNr" pitchFamily="18" charset="-52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_AntiqueTradyNr" pitchFamily="18" charset="-52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_AntiqueTradyNr" pitchFamily="18" charset="-52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_AntiqueTradyNr" pitchFamily="18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97.jpeg"/><Relationship Id="rId7" Type="http://schemas.openxmlformats.org/officeDocument/2006/relationships/image" Target="../media/image101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Relationship Id="rId9" Type="http://schemas.openxmlformats.org/officeDocument/2006/relationships/image" Target="../media/image10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3280" y="679629"/>
            <a:ext cx="80810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«Интерьер </a:t>
            </a:r>
          </a:p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жилого помещения»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AntiqueTradyNr" pitchFamily="18" charset="-52"/>
            </a:endParaRPr>
          </a:p>
        </p:txBody>
      </p:sp>
      <p:pic>
        <p:nvPicPr>
          <p:cNvPr id="1026" name="Picture 2" descr="H:\Экология\Экология 9\экология моего дома\Дизайн, оформление дома\251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876091"/>
            <a:ext cx="3919040" cy="293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Экология\Экология 9\экология моего дома\Дизайн, оформление дома\8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871688"/>
            <a:ext cx="3750096" cy="290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973" y="188640"/>
            <a:ext cx="8229600" cy="77809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Комнаты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787574"/>
            <a:ext cx="1583854" cy="51788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/>
              <a:t>Прихожая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760902" y="750009"/>
            <a:ext cx="1035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_AntiqueTradyNr" pitchFamily="18" charset="-52"/>
                <a:cs typeface="+mn-cs"/>
              </a:rPr>
              <a:t>Ванная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95421"/>
            <a:ext cx="3906754" cy="265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883056"/>
            <a:ext cx="3906754" cy="286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3588" y="1195420"/>
            <a:ext cx="3899667" cy="291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3588" y="4149080"/>
            <a:ext cx="3899666" cy="259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677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973" y="188640"/>
            <a:ext cx="8229600" cy="77809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Комнаты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72200" y="693789"/>
            <a:ext cx="1583854" cy="51788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/>
              <a:t>Столовая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767" y="1211674"/>
            <a:ext cx="3724520" cy="279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750008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_AntiqueTradyNr" pitchFamily="18" charset="-52"/>
                <a:cs typeface="+mn-cs"/>
              </a:rPr>
              <a:t>Кухня </a:t>
            </a:r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768" y="4264940"/>
            <a:ext cx="3724519" cy="248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074866"/>
            <a:ext cx="3563888" cy="267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080" y="1211673"/>
            <a:ext cx="3563888" cy="277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536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973" y="188640"/>
            <a:ext cx="8229600" cy="77809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Комнаты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606859"/>
            <a:ext cx="2520280" cy="51788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/>
              <a:t>Зал, гостиная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749738" y="536166"/>
            <a:ext cx="1261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_AntiqueTradyNr" pitchFamily="18" charset="-52"/>
                <a:cs typeface="+mn-cs"/>
              </a:rPr>
              <a:t>Кабинет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460" y="3917895"/>
            <a:ext cx="3853476" cy="289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460" y="997831"/>
            <a:ext cx="3853476" cy="290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4362" y="3789040"/>
            <a:ext cx="4121293" cy="301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4362" y="997832"/>
            <a:ext cx="4121292" cy="274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129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973" y="188640"/>
            <a:ext cx="8229600" cy="77809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Комнаты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477252"/>
            <a:ext cx="1583854" cy="51788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/>
              <a:t>Спальня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760902" y="519176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_AntiqueTradyNr" pitchFamily="18" charset="-52"/>
                <a:cs typeface="+mn-cs"/>
              </a:rPr>
              <a:t>Детская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186" y="876868"/>
            <a:ext cx="4309961" cy="289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796082"/>
            <a:ext cx="4049085" cy="303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6" descr="http://cs621929.vk.me/v621929447/146a7/rfRtrYJQ8jw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://cs621929.vk.me/v621929447/146a7/rfRtrYJQ8j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4033827" cy="283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4736" y="3871550"/>
            <a:ext cx="4329411" cy="296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429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Зонирование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7924800" cy="4419600"/>
          </a:xfrm>
        </p:spPr>
        <p:txBody>
          <a:bodyPr/>
          <a:lstStyle/>
          <a:p>
            <a:r>
              <a:rPr lang="ru-RU" dirty="0">
                <a:solidFill>
                  <a:schemeClr val="hlink"/>
                </a:solidFill>
              </a:rPr>
              <a:t>Это разделение пространства на отдельные зоны в одной комнате.</a:t>
            </a:r>
          </a:p>
          <a:p>
            <a:r>
              <a:rPr lang="ru-RU" dirty="0">
                <a:solidFill>
                  <a:schemeClr val="hlink"/>
                </a:solidFill>
              </a:rPr>
              <a:t>Для этого используют мебель и элементы оборудования.</a:t>
            </a:r>
          </a:p>
        </p:txBody>
      </p:sp>
      <p:pic>
        <p:nvPicPr>
          <p:cNvPr id="16392" name="Picture 8" descr="28_3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3716338"/>
            <a:ext cx="2808287" cy="2239962"/>
          </a:xfrm>
          <a:prstGeom prst="rect">
            <a:avLst/>
          </a:prstGeom>
          <a:noFill/>
        </p:spPr>
      </p:pic>
      <p:pic>
        <p:nvPicPr>
          <p:cNvPr id="16393" name="Picture 9" descr="987_Vid_2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789363"/>
            <a:ext cx="2735262" cy="2054225"/>
          </a:xfrm>
          <a:prstGeom prst="rect">
            <a:avLst/>
          </a:prstGeom>
          <a:noFill/>
        </p:spPr>
      </p:pic>
      <p:pic>
        <p:nvPicPr>
          <p:cNvPr id="16394" name="Picture 10" descr="467410b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4292600"/>
            <a:ext cx="2514600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566664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/>
              <a:t>Декоративное  убранство</a:t>
            </a:r>
            <a:r>
              <a:rPr lang="ru-RU" dirty="0"/>
              <a:t> 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179763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600" dirty="0"/>
              <a:t>   </a:t>
            </a:r>
            <a:r>
              <a:rPr lang="ru-RU" sz="2400" dirty="0"/>
              <a:t>Декоративные элементы, украшающие </a:t>
            </a:r>
          </a:p>
          <a:p>
            <a:pPr>
              <a:buFont typeface="Wingdings" pitchFamily="2" charset="2"/>
              <a:buNone/>
            </a:pPr>
            <a:r>
              <a:rPr lang="ru-RU" sz="2400" dirty="0"/>
              <a:t>    быт человека</a:t>
            </a:r>
          </a:p>
          <a:p>
            <a:r>
              <a:rPr lang="ru-RU" sz="2400" dirty="0"/>
              <a:t>Ковры</a:t>
            </a:r>
          </a:p>
          <a:p>
            <a:r>
              <a:rPr lang="ru-RU" sz="2400" dirty="0"/>
              <a:t>Посуда</a:t>
            </a:r>
          </a:p>
          <a:p>
            <a:r>
              <a:rPr lang="ru-RU" sz="2400" dirty="0"/>
              <a:t>Цветы</a:t>
            </a:r>
          </a:p>
          <a:p>
            <a:r>
              <a:rPr lang="ru-RU" sz="2400" dirty="0"/>
              <a:t>Картины</a:t>
            </a:r>
          </a:p>
        </p:txBody>
      </p:sp>
      <p:pic>
        <p:nvPicPr>
          <p:cNvPr id="11271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36963" y="1644650"/>
            <a:ext cx="5049837" cy="3794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626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470025"/>
          </a:xfrm>
        </p:spPr>
        <p:txBody>
          <a:bodyPr/>
          <a:lstStyle/>
          <a:p>
            <a:r>
              <a:rPr lang="ru-RU" b="1" u="sng" dirty="0">
                <a:solidFill>
                  <a:srgbClr val="C00000"/>
                </a:solidFill>
              </a:rPr>
              <a:t>СТИЛЬ В ИНТЕРЬЕРЕ</a:t>
            </a:r>
            <a:br>
              <a:rPr lang="ru-RU" b="1" u="sng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928802"/>
            <a:ext cx="7429552" cy="4071966"/>
          </a:xfrm>
        </p:spPr>
        <p:txBody>
          <a:bodyPr/>
          <a:lstStyle/>
          <a:p>
            <a:r>
              <a:rPr lang="ru-RU" sz="3600" b="1" u="sng" dirty="0">
                <a:solidFill>
                  <a:srgbClr val="C00000"/>
                </a:solidFill>
              </a:rPr>
              <a:t>Стиль</a:t>
            </a:r>
            <a:r>
              <a:rPr lang="ru-RU" sz="3600" b="1" dirty="0">
                <a:solidFill>
                  <a:srgbClr val="C00000"/>
                </a:solidFill>
              </a:rPr>
              <a:t> — совокупность признаков, художественного оформления;</a:t>
            </a:r>
          </a:p>
          <a:p>
            <a:pPr algn="l"/>
            <a:r>
              <a:rPr lang="ru-RU" sz="4400" b="1" dirty="0">
                <a:solidFill>
                  <a:srgbClr val="C00000"/>
                </a:solidFill>
              </a:rPr>
              <a:t>Исторический       </a:t>
            </a:r>
          </a:p>
          <a:p>
            <a:r>
              <a:rPr lang="ru-RU" sz="4400" b="1" dirty="0">
                <a:solidFill>
                  <a:srgbClr val="C00000"/>
                </a:solidFill>
              </a:rPr>
              <a:t>Этнический      </a:t>
            </a:r>
          </a:p>
          <a:p>
            <a:pPr algn="r"/>
            <a:r>
              <a:rPr lang="ru-RU" sz="4400" b="1" dirty="0">
                <a:solidFill>
                  <a:srgbClr val="C00000"/>
                </a:solidFill>
              </a:rPr>
              <a:t>Современный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14356"/>
            <a:ext cx="8229600" cy="78581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ИСТОРИЧЕСКИЙ стиль</a:t>
            </a:r>
            <a:br>
              <a:rPr lang="ru-RU" b="1" dirty="0">
                <a:solidFill>
                  <a:srgbClr val="C00000"/>
                </a:solidFill>
                <a:latin typeface="Monotype Corsiva" pitchFamily="66" charset="0"/>
              </a:rPr>
            </a:b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Picture 4" descr="http://www.amdesigne.com/images/stili%20dizaina/venecianskii%20stil/renesans%20stil/Renaissance%20style%201%20master--design-ideas-in--design-style-with--style-lampshades-on-the-table-lamps%20amdesig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071546"/>
            <a:ext cx="385710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termalux.ru/wp-content/uploads/2012/01/s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142984"/>
            <a:ext cx="357187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http://www.mebell.ru/blog/wp-content/uploads/2013/05/klasicheskaya-gostinay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4000504"/>
            <a:ext cx="378619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an-krepost.com/upload/image/Stili%20interier/moder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929066"/>
            <a:ext cx="4357687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4348" y="1142984"/>
            <a:ext cx="228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БАРОККО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58082" y="3286124"/>
            <a:ext cx="1588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ГОТИКА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4071942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АНТИЧНОСТЬ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6000768"/>
            <a:ext cx="1691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МОДЕРН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АНТИЧНЫЙ СТИЛЬ</a:t>
            </a:r>
            <a:br>
              <a:rPr lang="ru-RU" b="1" dirty="0">
                <a:solidFill>
                  <a:srgbClr val="C00000"/>
                </a:solidFill>
                <a:latin typeface="Monotype Corsiva" pitchFamily="66" charset="0"/>
              </a:rPr>
            </a:b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Содержимое 3" descr="1019_61320343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142984"/>
            <a:ext cx="7500990" cy="5000659"/>
          </a:xfrm>
        </p:spPr>
      </p:pic>
      <p:pic>
        <p:nvPicPr>
          <p:cNvPr id="6" name="Рисунок 5" descr="kvartirniy-vopros1027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071546"/>
            <a:ext cx="7500990" cy="5000660"/>
          </a:xfrm>
          <a:prstGeom prst="rect">
            <a:avLst/>
          </a:prstGeom>
        </p:spPr>
      </p:pic>
      <p:pic>
        <p:nvPicPr>
          <p:cNvPr id="7" name="Рисунок 6" descr="www_azastro_r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1009650"/>
            <a:ext cx="7572428" cy="5133994"/>
          </a:xfrm>
          <a:prstGeom prst="rect">
            <a:avLst/>
          </a:prstGeom>
        </p:spPr>
      </p:pic>
      <p:pic>
        <p:nvPicPr>
          <p:cNvPr id="8" name="Рисунок 7" descr="antik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1000108"/>
            <a:ext cx="7500990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Готический стиль</a:t>
            </a:r>
          </a:p>
        </p:txBody>
      </p:sp>
      <p:pic>
        <p:nvPicPr>
          <p:cNvPr id="5" name="Содержимое 4" descr="6be47e74f36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928670"/>
            <a:ext cx="7286676" cy="5286412"/>
          </a:xfrm>
        </p:spPr>
      </p:pic>
      <p:pic>
        <p:nvPicPr>
          <p:cNvPr id="6" name="Рисунок 5" descr="1359696489_goticheskiy-stil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928670"/>
            <a:ext cx="8072494" cy="5429288"/>
          </a:xfrm>
          <a:prstGeom prst="rect">
            <a:avLst/>
          </a:prstGeom>
        </p:spPr>
      </p:pic>
      <p:pic>
        <p:nvPicPr>
          <p:cNvPr id="7" name="Рисунок 6" descr="1375091534_stil-interera-goticheski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928670"/>
            <a:ext cx="8072493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971599" y="428625"/>
            <a:ext cx="7758063" cy="1143000"/>
          </a:xfrm>
        </p:spPr>
        <p:txBody>
          <a:bodyPr/>
          <a:lstStyle/>
          <a:p>
            <a:pPr algn="l" eaLnBrk="1" hangingPunct="1">
              <a:defRPr/>
            </a:pP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Nr" pitchFamily="18" charset="-52"/>
              </a:rPr>
            </a:b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Nr" pitchFamily="18" charset="-52"/>
              </a:rPr>
            </a:b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Nr" pitchFamily="18" charset="-52"/>
              </a:rPr>
            </a:b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Nr" pitchFamily="18" charset="-52"/>
              </a:rPr>
            </a:b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Nr" pitchFamily="18" charset="-52"/>
              </a:rPr>
              <a:t> </a:t>
            </a:r>
            <a:r>
              <a:rPr lang="ru-RU" sz="3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_AntiqueTradyNr" pitchFamily="18" charset="-52"/>
                <a:cs typeface="Arial" pitchFamily="34" charset="0"/>
              </a:rPr>
              <a:t>ИНТЕРЬЕР</a:t>
            </a:r>
            <a:r>
              <a:rPr lang="ru-RU" sz="36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Nr" pitchFamily="18" charset="-52"/>
                <a:cs typeface="Arial" pitchFamily="34" charset="0"/>
              </a:rPr>
              <a:t> –</a:t>
            </a:r>
            <a:b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Nr" pitchFamily="18" charset="-52"/>
                <a:cs typeface="Arial" pitchFamily="34" charset="0"/>
              </a:rPr>
            </a:br>
            <a:r>
              <a:rPr lang="ru-RU" sz="3600" dirty="0">
                <a:latin typeface="a_AntiqueTradyNr" pitchFamily="18" charset="-52"/>
                <a:cs typeface="Arial" pitchFamily="34" charset="0"/>
              </a:rPr>
              <a:t>(</a:t>
            </a:r>
            <a:r>
              <a:rPr lang="ru-RU" sz="3600" dirty="0">
                <a:latin typeface="a_AntiqueTradyNr" pitchFamily="18" charset="-52"/>
                <a:cs typeface="Arial" pitchFamily="34" charset="0"/>
                <a:hlinkClick r:id="rId2" tooltip="Французский язык"/>
              </a:rPr>
              <a:t>фр.</a:t>
            </a:r>
            <a:r>
              <a:rPr lang="ru-RU" sz="3600" dirty="0">
                <a:latin typeface="a_AntiqueTradyNr" pitchFamily="18" charset="-52"/>
                <a:cs typeface="Arial" pitchFamily="34" charset="0"/>
              </a:rPr>
              <a:t> </a:t>
            </a:r>
            <a:r>
              <a:rPr lang="ru-RU" sz="3600" i="1" dirty="0" err="1">
                <a:latin typeface="a_AntiqueTradyNr" pitchFamily="18" charset="-52"/>
                <a:cs typeface="Arial" pitchFamily="34" charset="0"/>
              </a:rPr>
              <a:t>in-térieu</a:t>
            </a:r>
            <a:r>
              <a:rPr lang="ru-RU" sz="3600" i="1" dirty="0">
                <a:latin typeface="a_AntiqueTradyNr" pitchFamily="18" charset="-52"/>
                <a:cs typeface="Arial" pitchFamily="34" charset="0"/>
              </a:rPr>
              <a:t>  </a:t>
            </a:r>
            <a:r>
              <a:rPr lang="ru-RU" sz="3600" dirty="0">
                <a:latin typeface="a_AntiqueTradyNr" pitchFamily="18" charset="-52"/>
                <a:cs typeface="Arial" pitchFamily="34" charset="0"/>
              </a:rPr>
              <a:t>внутреннее пространство помещения),  —внутренний мир дома, обстановка, складывающаяся из отдельных элементов.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ntiqueTradyNr" pitchFamily="18" charset="-52"/>
              <a:cs typeface="Arial" pitchFamily="34" charset="0"/>
            </a:endParaRP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1115616" y="3645024"/>
            <a:ext cx="753195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600" b="1" u="sng" dirty="0">
                <a:latin typeface="a_AntiqueTradyNr" pitchFamily="18" charset="-52"/>
              </a:rPr>
              <a:t>ДИЗАЙН</a:t>
            </a:r>
            <a:r>
              <a:rPr lang="ru-RU" sz="3600" dirty="0">
                <a:latin typeface="a_AntiqueTradyNr" pitchFamily="18" charset="-52"/>
              </a:rPr>
              <a:t> – конструирование вещей, интерьеров, основанное на принципах сочетания удобства, экономичности и красоты</a:t>
            </a:r>
          </a:p>
        </p:txBody>
      </p:sp>
    </p:spTree>
    <p:extLst>
      <p:ext uri="{BB962C8B-B14F-4D97-AF65-F5344CB8AC3E}">
        <p14:creationId xmlns:p14="http://schemas.microsoft.com/office/powerpoint/2010/main" val="2477658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Классический стиль</a:t>
            </a:r>
          </a:p>
        </p:txBody>
      </p:sp>
      <p:pic>
        <p:nvPicPr>
          <p:cNvPr id="4" name="Содержимое 3" descr="205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142984"/>
            <a:ext cx="7429552" cy="5026029"/>
          </a:xfrm>
        </p:spPr>
      </p:pic>
      <p:pic>
        <p:nvPicPr>
          <p:cNvPr id="5" name="Рисунок 4" descr="goticheskiy-stil-v-interere-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142984"/>
            <a:ext cx="7429552" cy="5072098"/>
          </a:xfrm>
          <a:prstGeom prst="rect">
            <a:avLst/>
          </a:prstGeom>
        </p:spPr>
      </p:pic>
      <p:pic>
        <p:nvPicPr>
          <p:cNvPr id="6" name="Рисунок 5" descr="klassicheskij-stil-v-intere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57166"/>
            <a:ext cx="7874000" cy="6172200"/>
          </a:xfrm>
          <a:prstGeom prst="rect">
            <a:avLst/>
          </a:prstGeom>
        </p:spPr>
      </p:pic>
      <p:pic>
        <p:nvPicPr>
          <p:cNvPr id="7" name="Рисунок 6" descr="netcatfiles96106classic3jp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357166"/>
            <a:ext cx="7929618" cy="6143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5400" b="1" dirty="0">
                <a:solidFill>
                  <a:srgbClr val="FF0000"/>
                </a:solidFill>
                <a:latin typeface="Monotype Corsiva" pitchFamily="66" charset="0"/>
              </a:rPr>
              <a:t>Стиль ампир</a:t>
            </a:r>
          </a:p>
        </p:txBody>
      </p:sp>
      <p:pic>
        <p:nvPicPr>
          <p:cNvPr id="4" name="Содержимое 3" descr="05ad3827db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142984"/>
            <a:ext cx="7286675" cy="5357850"/>
          </a:xfrm>
        </p:spPr>
      </p:pic>
      <p:pic>
        <p:nvPicPr>
          <p:cNvPr id="5" name="Рисунок 4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895617"/>
            <a:ext cx="7620000" cy="5715000"/>
          </a:xfrm>
          <a:prstGeom prst="rect">
            <a:avLst/>
          </a:prstGeom>
        </p:spPr>
      </p:pic>
      <p:pic>
        <p:nvPicPr>
          <p:cNvPr id="6" name="Рисунок 5" descr="1319054835_rococo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89" y="908720"/>
            <a:ext cx="7572428" cy="5643602"/>
          </a:xfrm>
          <a:prstGeom prst="rect">
            <a:avLst/>
          </a:prstGeom>
        </p:spPr>
      </p:pic>
      <p:pic>
        <p:nvPicPr>
          <p:cNvPr id="7" name="Рисунок 6" descr="dizajn kvartiry v stile barokko spalnja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908720"/>
            <a:ext cx="7715304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0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ЭТНИЧЕСКИЙ стиль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uhouse.ru/uploads/posts/2012-10/1349243054_ar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214422"/>
            <a:ext cx="421481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icreatehome.ru/images/gallery/upload/12688113644ba08664ea157_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1214422"/>
            <a:ext cx="34258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idea4home.net/uploadfiles/gallery/4b1920d7d37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3929066"/>
            <a:ext cx="34671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4143380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ВОСТОЧНЫ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15140" y="3929066"/>
            <a:ext cx="2209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АФРИКАНСКИЙ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00826" y="5857892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_AntiqueTradyNr" pitchFamily="18" charset="-52"/>
              </a:rPr>
              <a:t>КАНТРИ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Африканский стиль</a:t>
            </a:r>
          </a:p>
        </p:txBody>
      </p:sp>
      <p:pic>
        <p:nvPicPr>
          <p:cNvPr id="5" name="Рисунок 4" descr="74485190_364887_1940nothumb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214422"/>
            <a:ext cx="5429288" cy="5143536"/>
          </a:xfrm>
          <a:prstGeom prst="rect">
            <a:avLst/>
          </a:prstGeom>
        </p:spPr>
      </p:pic>
      <p:pic>
        <p:nvPicPr>
          <p:cNvPr id="7" name="Содержимое 6" descr="10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214422"/>
            <a:ext cx="7620000" cy="51435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>
                <a:solidFill>
                  <a:srgbClr val="FF0000"/>
                </a:solidFill>
                <a:latin typeface="Monotype Corsiva" pitchFamily="66" charset="0"/>
              </a:rPr>
              <a:t>Восточный стиль</a:t>
            </a:r>
          </a:p>
        </p:txBody>
      </p:sp>
      <p:pic>
        <p:nvPicPr>
          <p:cNvPr id="4" name="Содержимое 3" descr="n4hr_133799704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142984"/>
            <a:ext cx="6286544" cy="4983179"/>
          </a:xfrm>
        </p:spPr>
      </p:pic>
      <p:pic>
        <p:nvPicPr>
          <p:cNvPr id="5" name="Рисунок 4" descr="ef55487124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142984"/>
            <a:ext cx="7496175" cy="5067300"/>
          </a:xfrm>
          <a:prstGeom prst="rect">
            <a:avLst/>
          </a:prstGeom>
        </p:spPr>
      </p:pic>
      <p:pic>
        <p:nvPicPr>
          <p:cNvPr id="6" name="Рисунок 5" descr="post26948_img1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1142984"/>
            <a:ext cx="7429552" cy="5072098"/>
          </a:xfrm>
          <a:prstGeom prst="rect">
            <a:avLst/>
          </a:prstGeom>
        </p:spPr>
      </p:pic>
      <p:pic>
        <p:nvPicPr>
          <p:cNvPr id="7" name="Рисунок 6" descr="post57144_img1_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1142985"/>
            <a:ext cx="7500990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Индийский стиль</a:t>
            </a:r>
          </a:p>
        </p:txBody>
      </p:sp>
      <p:pic>
        <p:nvPicPr>
          <p:cNvPr id="4" name="Содержимое 3" descr="31647991_nomer_india_2_3Dcen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642918"/>
            <a:ext cx="7643866" cy="5786454"/>
          </a:xfrm>
        </p:spPr>
      </p:pic>
      <p:pic>
        <p:nvPicPr>
          <p:cNvPr id="5" name="Рисунок 4" descr="1340878700_india-620x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642918"/>
            <a:ext cx="7643866" cy="5786478"/>
          </a:xfrm>
          <a:prstGeom prst="rect">
            <a:avLst/>
          </a:prstGeom>
        </p:spPr>
      </p:pic>
      <p:pic>
        <p:nvPicPr>
          <p:cNvPr id="6" name="Рисунок 5" descr="686570130471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642919"/>
            <a:ext cx="7715304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229600" cy="1143000"/>
          </a:xfrm>
        </p:spPr>
        <p:txBody>
          <a:bodyPr/>
          <a:lstStyle/>
          <a:p>
            <a:r>
              <a:rPr lang="ru-RU" sz="6600" b="1" dirty="0">
                <a:solidFill>
                  <a:srgbClr val="FF0000"/>
                </a:solidFill>
                <a:latin typeface="Monotype Corsiva" pitchFamily="66" charset="0"/>
              </a:rPr>
              <a:t>Стиль кантри</a:t>
            </a:r>
          </a:p>
        </p:txBody>
      </p:sp>
      <p:pic>
        <p:nvPicPr>
          <p:cNvPr id="4" name="Содержимое 3" descr="81189115_large_countryhousesinchaletstyle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857232"/>
            <a:ext cx="7786741" cy="5572164"/>
          </a:xfrm>
        </p:spPr>
      </p:pic>
      <p:pic>
        <p:nvPicPr>
          <p:cNvPr id="5" name="Рисунок 4" descr="99293752_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857232"/>
            <a:ext cx="7715304" cy="5572164"/>
          </a:xfrm>
          <a:prstGeom prst="rect">
            <a:avLst/>
          </a:prstGeom>
        </p:spPr>
      </p:pic>
      <p:pic>
        <p:nvPicPr>
          <p:cNvPr id="6" name="Рисунок 5" descr="100970090_large_531360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857232"/>
            <a:ext cx="7715304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СОВРЕМЕННЫЙ стиль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6" descr="http://artdeco-diz.at.ua/_si/0/283938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357298"/>
            <a:ext cx="478634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143504" y="1357298"/>
            <a:ext cx="1609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АВАНГАРД</a:t>
            </a:r>
          </a:p>
        </p:txBody>
      </p:sp>
      <p:pic>
        <p:nvPicPr>
          <p:cNvPr id="6" name="Picture 8" descr="http://www.hullumaja.com/files/pictures/2008/12/02/IZuPNPKlO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2357430"/>
            <a:ext cx="35814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58016" y="5214950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ХАЙ-ТЕК</a:t>
            </a:r>
          </a:p>
        </p:txBody>
      </p:sp>
      <p:pic>
        <p:nvPicPr>
          <p:cNvPr id="8" name="Picture 10" descr="http://cf.ltkcdn.net/interiordesign/images/slide/105522-600x399-Lemon-Lime-Living-Roo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4000504"/>
            <a:ext cx="407193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857752" y="6286520"/>
            <a:ext cx="2132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МИНИМАЛИЗМ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Конструктивизм в интерьере</a:t>
            </a:r>
          </a:p>
        </p:txBody>
      </p:sp>
      <p:pic>
        <p:nvPicPr>
          <p:cNvPr id="4" name="Содержимое 3" descr="d6d9665f739c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448" y="1600200"/>
            <a:ext cx="6341104" cy="4525963"/>
          </a:xfrm>
        </p:spPr>
      </p:pic>
      <p:pic>
        <p:nvPicPr>
          <p:cNvPr id="5" name="Рисунок 4" descr="db_1316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285860"/>
            <a:ext cx="7286676" cy="4857784"/>
          </a:xfrm>
          <a:prstGeom prst="rect">
            <a:avLst/>
          </a:prstGeom>
        </p:spPr>
      </p:pic>
      <p:pic>
        <p:nvPicPr>
          <p:cNvPr id="6" name="Рисунок 5" descr="interior-114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1357298"/>
            <a:ext cx="7286676" cy="4857783"/>
          </a:xfrm>
          <a:prstGeom prst="rect">
            <a:avLst/>
          </a:prstGeom>
        </p:spPr>
      </p:pic>
      <p:pic>
        <p:nvPicPr>
          <p:cNvPr id="7" name="Рисунок 6" descr="Konstruktivizm000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1285861"/>
            <a:ext cx="7429552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Минимализм в интерьере</a:t>
            </a:r>
          </a:p>
        </p:txBody>
      </p:sp>
      <p:pic>
        <p:nvPicPr>
          <p:cNvPr id="4" name="Содержимое 3" descr="96814597_4497432_minimalizm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142984"/>
            <a:ext cx="7500990" cy="5214974"/>
          </a:xfrm>
        </p:spPr>
      </p:pic>
      <p:pic>
        <p:nvPicPr>
          <p:cNvPr id="5" name="Рисунок 4" descr="100915901_interer_gostinoy__4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500042"/>
            <a:ext cx="7786742" cy="6041854"/>
          </a:xfrm>
          <a:prstGeom prst="rect">
            <a:avLst/>
          </a:prstGeom>
        </p:spPr>
      </p:pic>
      <p:pic>
        <p:nvPicPr>
          <p:cNvPr id="6" name="Рисунок 5" descr="132730627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500042"/>
            <a:ext cx="7858179" cy="6000792"/>
          </a:xfrm>
          <a:prstGeom prst="rect">
            <a:avLst/>
          </a:prstGeom>
        </p:spPr>
      </p:pic>
      <p:pic>
        <p:nvPicPr>
          <p:cNvPr id="7" name="Рисунок 6" descr="photo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191" y="543510"/>
            <a:ext cx="7858180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71546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Дизайн интерьера включает: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988840"/>
            <a:ext cx="7787208" cy="4137323"/>
          </a:xfrm>
        </p:spPr>
        <p:txBody>
          <a:bodyPr/>
          <a:lstStyle/>
          <a:p>
            <a:pPr>
              <a:buNone/>
            </a:pPr>
            <a:r>
              <a:rPr lang="ru-RU" sz="2800" b="1" dirty="0">
                <a:solidFill>
                  <a:srgbClr val="7030A0"/>
                </a:solidFill>
              </a:rPr>
              <a:t>1.разработку дизайнерского проекта помещения, </a:t>
            </a:r>
          </a:p>
          <a:p>
            <a:pPr>
              <a:buNone/>
            </a:pPr>
            <a:r>
              <a:rPr lang="ru-RU" sz="2800" b="1" dirty="0">
                <a:solidFill>
                  <a:srgbClr val="7030A0"/>
                </a:solidFill>
              </a:rPr>
              <a:t>2. согласование проекта с заказчиком (учёт всех ваших пожеланий); </a:t>
            </a:r>
          </a:p>
          <a:p>
            <a:pPr>
              <a:buNone/>
            </a:pPr>
            <a:r>
              <a:rPr lang="ru-RU" sz="2800" b="1" dirty="0">
                <a:solidFill>
                  <a:srgbClr val="7030A0"/>
                </a:solidFill>
              </a:rPr>
              <a:t>3.подбор всех отделочных материалов; </a:t>
            </a:r>
          </a:p>
          <a:p>
            <a:pPr>
              <a:buNone/>
            </a:pPr>
            <a:r>
              <a:rPr lang="ru-RU" sz="2800" b="1" dirty="0">
                <a:solidFill>
                  <a:srgbClr val="7030A0"/>
                </a:solidFill>
              </a:rPr>
              <a:t>4.подбор мебели и аксессуаров к интерьеру; </a:t>
            </a:r>
          </a:p>
          <a:p>
            <a:pPr>
              <a:buNone/>
            </a:pPr>
            <a:r>
              <a:rPr lang="ru-RU" sz="2800" b="1" dirty="0">
                <a:solidFill>
                  <a:srgbClr val="7030A0"/>
                </a:solidFill>
              </a:rPr>
              <a:t>5. проведение строительных, отделочных работ; </a:t>
            </a:r>
          </a:p>
          <a:p>
            <a:pPr>
              <a:buNone/>
            </a:pPr>
            <a:r>
              <a:rPr lang="ru-RU" sz="2800" b="1" dirty="0">
                <a:solidFill>
                  <a:srgbClr val="7030A0"/>
                </a:solidFill>
              </a:rPr>
              <a:t>6. проведение всей работы строго под руководством автора.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Авангард в интерьере</a:t>
            </a:r>
          </a:p>
        </p:txBody>
      </p:sp>
      <p:pic>
        <p:nvPicPr>
          <p:cNvPr id="4" name="Содержимое 3" descr="800x600_BgDP3doNsd826Au2a9N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214422"/>
            <a:ext cx="6748454" cy="5000660"/>
          </a:xfrm>
        </p:spPr>
      </p:pic>
      <p:pic>
        <p:nvPicPr>
          <p:cNvPr id="5" name="Рисунок 4" descr="101330688_96234852_large_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8604"/>
            <a:ext cx="8128000" cy="6096000"/>
          </a:xfrm>
          <a:prstGeom prst="rect">
            <a:avLst/>
          </a:prstGeom>
        </p:spPr>
      </p:pic>
      <p:pic>
        <p:nvPicPr>
          <p:cNvPr id="6" name="Рисунок 5" descr="2701806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57166"/>
            <a:ext cx="8143932" cy="6143667"/>
          </a:xfrm>
          <a:prstGeom prst="rect">
            <a:avLst/>
          </a:prstGeom>
        </p:spPr>
      </p:pic>
      <p:pic>
        <p:nvPicPr>
          <p:cNvPr id="7" name="Рисунок 6" descr="132854427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57167"/>
            <a:ext cx="8143932" cy="6143668"/>
          </a:xfrm>
          <a:prstGeom prst="rect">
            <a:avLst/>
          </a:prstGeom>
        </p:spPr>
      </p:pic>
      <p:pic>
        <p:nvPicPr>
          <p:cNvPr id="8" name="Рисунок 7" descr="0705451488816d_ma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357166"/>
            <a:ext cx="8143932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Стиль </a:t>
            </a:r>
            <a:r>
              <a:rPr lang="ru-RU" b="1" dirty="0" err="1">
                <a:solidFill>
                  <a:srgbClr val="FF0000"/>
                </a:solidFill>
                <a:latin typeface="Monotype Corsiva" pitchFamily="66" charset="0"/>
              </a:rPr>
              <a:t>хай-тек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4629289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214422"/>
            <a:ext cx="7572428" cy="4891897"/>
          </a:xfrm>
        </p:spPr>
      </p:pic>
      <p:pic>
        <p:nvPicPr>
          <p:cNvPr id="5" name="Рисунок 4" descr="High-tech-Villa-Sports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pic>
        <p:nvPicPr>
          <p:cNvPr id="6" name="Рисунок 5" descr="hiteck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500042"/>
            <a:ext cx="7786742" cy="5715040"/>
          </a:xfrm>
          <a:prstGeom prst="rect">
            <a:avLst/>
          </a:prstGeom>
        </p:spPr>
      </p:pic>
      <p:pic>
        <p:nvPicPr>
          <p:cNvPr id="7" name="Рисунок 6" descr="sovremennyi-dom-gostinaya-s-sovremennoi-mebelu-0002236654-preview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348" y="500042"/>
            <a:ext cx="7786742" cy="5786478"/>
          </a:xfrm>
          <a:prstGeom prst="rect">
            <a:avLst/>
          </a:prstGeom>
        </p:spPr>
      </p:pic>
      <p:pic>
        <p:nvPicPr>
          <p:cNvPr id="8" name="Рисунок 7" descr="zurna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8" y="500042"/>
            <a:ext cx="7715304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Декоративные ткани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1"/>
            <a:ext cx="8229600" cy="2664296"/>
          </a:xfrm>
        </p:spPr>
        <p:txBody>
          <a:bodyPr/>
          <a:lstStyle/>
          <a:p>
            <a:r>
              <a:rPr lang="ru-RU" b="1" dirty="0">
                <a:solidFill>
                  <a:srgbClr val="000099"/>
                </a:solidFill>
              </a:rPr>
              <a:t>Это все виды текстильных изделий, используемых для отделки и оформления квартиры: обивка мягкой мебели, ковры и дорожки, занавеси на окна и двери, покрывала и скатерти.</a:t>
            </a:r>
          </a:p>
        </p:txBody>
      </p:sp>
      <p:pic>
        <p:nvPicPr>
          <p:cNvPr id="21508" name="Picture 4" descr="martin-interier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851087"/>
            <a:ext cx="2088668" cy="248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mebel_interier_08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221" y="3861048"/>
            <a:ext cx="2470480" cy="25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dl-31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7" y="3590585"/>
            <a:ext cx="2413744" cy="301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248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Виды оформления окна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64311"/>
            <a:ext cx="8229600" cy="4525963"/>
          </a:xfrm>
        </p:spPr>
        <p:txBody>
          <a:bodyPr/>
          <a:lstStyle/>
          <a:p>
            <a:r>
              <a:rPr lang="ru-RU" b="1" dirty="0">
                <a:solidFill>
                  <a:srgbClr val="336600"/>
                </a:solidFill>
              </a:rPr>
              <a:t>Драпировка;</a:t>
            </a:r>
          </a:p>
          <a:p>
            <a:r>
              <a:rPr lang="ru-RU" b="1" dirty="0">
                <a:solidFill>
                  <a:srgbClr val="336600"/>
                </a:solidFill>
              </a:rPr>
              <a:t>Шторы;</a:t>
            </a:r>
          </a:p>
          <a:p>
            <a:r>
              <a:rPr lang="ru-RU" b="1" dirty="0">
                <a:solidFill>
                  <a:srgbClr val="336600"/>
                </a:solidFill>
              </a:rPr>
              <a:t>Гардины;</a:t>
            </a:r>
          </a:p>
          <a:p>
            <a:r>
              <a:rPr lang="ru-RU" b="1" dirty="0">
                <a:solidFill>
                  <a:srgbClr val="336600"/>
                </a:solidFill>
              </a:rPr>
              <a:t>Портьеры;</a:t>
            </a:r>
          </a:p>
          <a:p>
            <a:r>
              <a:rPr lang="ru-RU" b="1" dirty="0">
                <a:solidFill>
                  <a:srgbClr val="336600"/>
                </a:solidFill>
              </a:rPr>
              <a:t>жалюзи</a:t>
            </a:r>
          </a:p>
        </p:txBody>
      </p:sp>
      <p:pic>
        <p:nvPicPr>
          <p:cNvPr id="22532" name="Picture 4" descr="1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625" y="1301699"/>
            <a:ext cx="2235200" cy="14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1032501b-1_w64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1" y="1301699"/>
            <a:ext cx="2252251" cy="14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a76cd31b69fe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7732" y="2867025"/>
            <a:ext cx="2214710" cy="178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curtains_23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2924175"/>
            <a:ext cx="2304330" cy="172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1202120691353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8105" y="4776788"/>
            <a:ext cx="1516063" cy="193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d84b8371bdb3[1]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7732" y="4724400"/>
            <a:ext cx="2214710" cy="166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KPM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1794566" cy="256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4814159"/>
            <a:ext cx="1899379" cy="189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9960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3" y="1000125"/>
            <a:ext cx="8215312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_AntiqueTradyNr" pitchFamily="18" charset="-52"/>
              </a:rPr>
              <a:t>Разные помещения дома могут быть оформлены как в одном, так и в разных стилях</a:t>
            </a:r>
          </a:p>
          <a:p>
            <a:pPr algn="ctr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_AntiqueTradyNr" pitchFamily="18" charset="-52"/>
              </a:rPr>
              <a:t> Стилевое единство интерьера должно прослеживаться в пределах одного помещения .</a:t>
            </a:r>
          </a:p>
        </p:txBody>
      </p:sp>
    </p:spTree>
    <p:extLst>
      <p:ext uri="{BB962C8B-B14F-4D97-AF65-F5344CB8AC3E}">
        <p14:creationId xmlns:p14="http://schemas.microsoft.com/office/powerpoint/2010/main" val="349069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u="sng" dirty="0">
                <a:solidFill>
                  <a:srgbClr val="C00000"/>
                </a:solidFill>
              </a:rPr>
              <a:t>Каждый дом – это отражение темперамента хозяина, а интерьер – отпечаток его образа жизни.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080120"/>
          </a:xfrm>
        </p:spPr>
        <p:txBody>
          <a:bodyPr/>
          <a:lstStyle/>
          <a:p>
            <a:r>
              <a:rPr lang="ru-RU" sz="5400" b="1" dirty="0">
                <a:solidFill>
                  <a:srgbClr val="FF0000"/>
                </a:solidFill>
              </a:rPr>
              <a:t>Практическая работа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052736"/>
            <a:ext cx="6400800" cy="17526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Создание эскиза оформления окна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2827950" cy="256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9048" y="1628800"/>
            <a:ext cx="3417168" cy="256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6216" y="1628800"/>
            <a:ext cx="2454530" cy="256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247288"/>
            <a:ext cx="3642211" cy="242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247288"/>
            <a:ext cx="3325498" cy="242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Создание эскиза интерьера жилого помещения и его краткое описание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5020" y="3212976"/>
            <a:ext cx="4596727" cy="3330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3" y="3212976"/>
            <a:ext cx="4413597" cy="3330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442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dirty="0">
                <a:solidFill>
                  <a:srgbClr val="FF0000"/>
                </a:solidFill>
                <a:latin typeface="a_AntiqueTradyNr" pitchFamily="18" charset="-52"/>
              </a:rPr>
              <a:t>На  интерьер  жилого дома </a:t>
            </a:r>
            <a:br>
              <a:rPr lang="ru-RU" sz="4000" b="1" dirty="0">
                <a:solidFill>
                  <a:srgbClr val="FF0000"/>
                </a:solidFill>
                <a:latin typeface="a_AntiqueTradyNr" pitchFamily="18" charset="-52"/>
              </a:rPr>
            </a:br>
            <a:r>
              <a:rPr lang="ru-RU" sz="4000" b="1" dirty="0">
                <a:solidFill>
                  <a:srgbClr val="FF0000"/>
                </a:solidFill>
                <a:latin typeface="a_AntiqueTradyNr" pitchFamily="18" charset="-52"/>
              </a:rPr>
              <a:t>влияют следующие факторы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2890838" cy="3997325"/>
          </a:xfrm>
        </p:spPr>
        <p:txBody>
          <a:bodyPr/>
          <a:lstStyle/>
          <a:p>
            <a:pPr eaLnBrk="1" hangingPunct="1"/>
            <a:r>
              <a:rPr lang="ru-RU" sz="2400" dirty="0">
                <a:latin typeface="a_AntiqueTradyNr" pitchFamily="18" charset="-52"/>
              </a:rPr>
              <a:t>Потребности человека</a:t>
            </a:r>
          </a:p>
          <a:p>
            <a:pPr eaLnBrk="1" hangingPunct="1"/>
            <a:r>
              <a:rPr lang="ru-RU" sz="2400" dirty="0">
                <a:latin typeface="a_AntiqueTradyNr" pitchFamily="18" charset="-52"/>
              </a:rPr>
              <a:t>Традиции общества</a:t>
            </a:r>
          </a:p>
          <a:p>
            <a:pPr eaLnBrk="1" hangingPunct="1"/>
            <a:r>
              <a:rPr lang="ru-RU" sz="2400" dirty="0">
                <a:latin typeface="a_AntiqueTradyNr" pitchFamily="18" charset="-52"/>
              </a:rPr>
              <a:t>Мода</a:t>
            </a:r>
          </a:p>
          <a:p>
            <a:pPr eaLnBrk="1" hangingPunct="1"/>
            <a:r>
              <a:rPr lang="ru-RU" sz="2400" dirty="0">
                <a:latin typeface="a_AntiqueTradyNr" pitchFamily="18" charset="-52"/>
              </a:rPr>
              <a:t>Условия  строительства</a:t>
            </a:r>
          </a:p>
        </p:txBody>
      </p:sp>
      <p:pic>
        <p:nvPicPr>
          <p:cNvPr id="6148" name="Picture 5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48038" y="1844675"/>
            <a:ext cx="5553075" cy="4016375"/>
          </a:xfrm>
          <a:noFill/>
        </p:spPr>
      </p:pic>
    </p:spTree>
    <p:extLst>
      <p:ext uri="{BB962C8B-B14F-4D97-AF65-F5344CB8AC3E}">
        <p14:creationId xmlns:p14="http://schemas.microsoft.com/office/powerpoint/2010/main" val="2567899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Основные качества интерьера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3528" y="2302191"/>
            <a:ext cx="2892928" cy="582392"/>
          </a:xfrm>
        </p:spPr>
        <p:txBody>
          <a:bodyPr/>
          <a:lstStyle/>
          <a:p>
            <a:r>
              <a:rPr lang="ru-RU" sz="2800" b="1" i="1" dirty="0">
                <a:solidFill>
                  <a:srgbClr val="C00000"/>
                </a:solidFill>
              </a:rPr>
              <a:t>гигиеничность</a:t>
            </a:r>
            <a:endParaRPr lang="ru-RU" sz="2800" dirty="0">
              <a:solidFill>
                <a:srgbClr val="C0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187624" y="1214422"/>
            <a:ext cx="1714512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796136" y="1143778"/>
            <a:ext cx="1714512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499992" y="1179099"/>
            <a:ext cx="0" cy="11422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96432" y="2290940"/>
            <a:ext cx="2805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a_AntiqueTradyNr" pitchFamily="18" charset="-52"/>
              </a:rPr>
              <a:t>функциональность</a:t>
            </a:r>
            <a:endParaRPr lang="ru-RU" sz="2800" dirty="0">
              <a:solidFill>
                <a:srgbClr val="C00000"/>
              </a:solidFill>
              <a:latin typeface="a_AntiqueTradyNr" pitchFamily="18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96202" y="2277271"/>
            <a:ext cx="2428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a_AntiqueTradyNr" pitchFamily="18" charset="-52"/>
              </a:rPr>
              <a:t>эстетика</a:t>
            </a:r>
            <a:endParaRPr lang="ru-RU" sz="2800" dirty="0">
              <a:solidFill>
                <a:srgbClr val="C00000"/>
              </a:solidFill>
              <a:latin typeface="a_AntiqueTradyNr" pitchFamily="18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88" y="2814160"/>
            <a:ext cx="2938792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a_AntiqueTradyNr" pitchFamily="18" charset="-52"/>
                <a:cs typeface="+mn-cs"/>
              </a:rPr>
              <a:t>способствует  нормальным  условиям  жизни  семьи,  чем  рациональнее  планировка,  чем  удобнее  расставлена  мебель и  оборудование,  тем  проще  и  комфортнее  жильё</a:t>
            </a:r>
            <a:endParaRPr lang="ru-RU" sz="2400" b="1" dirty="0">
              <a:solidFill>
                <a:prstClr val="black"/>
              </a:solidFill>
              <a:latin typeface="a_AntiqueTradyNr" pitchFamily="18" charset="-52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32956" y="2793929"/>
            <a:ext cx="2934072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a_AntiqueTradyNr" pitchFamily="18" charset="-52"/>
                <a:cs typeface="+mn-cs"/>
              </a:rPr>
              <a:t>это обеспечение  звуковой  изоляции,  хорошего  воздухообмена,  нормальной  тепловоздушной  среды,  бесперебойной  работы  санитарно-гигиенического   оборудования.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2800491"/>
            <a:ext cx="2855224" cy="30839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a_AntiqueTradyNr" pitchFamily="18" charset="-52"/>
                <a:cs typeface="+mn-cs"/>
              </a:rPr>
              <a:t>это гармония  вещей  и  пространства,  их  целостность  и  согласованность.  Выбирают  как  расположить вещи  в  пространстве,  их  соответствие  друг  другу,  озеленение.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66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9FF"/>
                    </a:outerShdw>
                  </a:cont>
                  <a:cont type="tree" name="">
                    <a:effect ref="fillLine"/>
                    <a:outerShdw dist="38100" dir="2700000" algn="tl">
                      <a:srgbClr val="983D99"/>
                    </a:outerShdw>
                  </a:cont>
                  <a:effect ref="fillLine"/>
                </a:effectDag>
                <a:latin typeface="a_AntiqueTradyNr" pitchFamily="18" charset="-52"/>
              </a:rPr>
              <a:t>Композиция интерьера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a_AntiqueTradyNr" pitchFamily="18" charset="-52"/>
              </a:rPr>
              <a:t>Это особое расположение и соотношение его составных частей: мебели, светильников, бытового оборудования.</a:t>
            </a:r>
          </a:p>
        </p:txBody>
      </p:sp>
      <p:pic>
        <p:nvPicPr>
          <p:cNvPr id="11268" name="Picture 4" descr="2bfedf80c09f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3284538"/>
            <a:ext cx="1978025" cy="283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lip6826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3644900"/>
            <a:ext cx="3449637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75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Композиция  интерьера</a:t>
            </a:r>
            <a:br>
              <a:rPr lang="ru-RU" sz="3800" b="1" dirty="0">
                <a:solidFill>
                  <a:srgbClr val="0070C0"/>
                </a:solidFill>
              </a:rPr>
            </a:br>
            <a:r>
              <a:rPr lang="ru-RU" sz="3800" b="1" dirty="0">
                <a:solidFill>
                  <a:srgbClr val="7030A0"/>
                </a:solidFill>
              </a:rPr>
              <a:t>симметричная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447800"/>
            <a:ext cx="414340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950" y="1428736"/>
            <a:ext cx="374967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5081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Композиция  интерьера</a:t>
            </a:r>
            <a:br>
              <a:rPr lang="ru-RU" sz="3800" b="1" dirty="0">
                <a:solidFill>
                  <a:srgbClr val="0070C0"/>
                </a:solidFill>
              </a:rPr>
            </a:br>
            <a:r>
              <a:rPr lang="ru-RU" sz="3800" b="1" dirty="0">
                <a:solidFill>
                  <a:srgbClr val="C00000"/>
                </a:solidFill>
              </a:rPr>
              <a:t>ассиметричная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8424" y="1447800"/>
            <a:ext cx="374072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00174"/>
            <a:ext cx="374967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8373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44624"/>
            <a:ext cx="8229600" cy="1143000"/>
          </a:xfrm>
        </p:spPr>
        <p:txBody>
          <a:bodyPr/>
          <a:lstStyle/>
          <a:p>
            <a:pPr algn="ctr"/>
            <a:r>
              <a:rPr lang="ru-RU" b="1" dirty="0"/>
              <a:t>Функциональные зоны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662" y="764704"/>
            <a:ext cx="7924800" cy="216024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hlink"/>
                </a:solidFill>
              </a:rPr>
              <a:t>Это отдельный участок помещения, где проходят определенные жизненные процессы: сон, соблюдение личной гигиены, питание, обучение, отдых.</a:t>
            </a:r>
          </a:p>
        </p:txBody>
      </p:sp>
      <p:pic>
        <p:nvPicPr>
          <p:cNvPr id="13316" name="Picture 4" descr="d022c53bbfd1cad5c25f217e987f3e9e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9252" y="2410387"/>
            <a:ext cx="2958608" cy="212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product9_1b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52" y="2410387"/>
            <a:ext cx="3026879" cy="214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-77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7600" y="4746039"/>
            <a:ext cx="2950260" cy="208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I-01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53" y="4783880"/>
            <a:ext cx="3026879" cy="201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:\Экология\Экология 9\экология моего дома\Дизайн, оформление дома\4034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1169" y="2702574"/>
            <a:ext cx="2912447" cy="186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38" y="4686910"/>
            <a:ext cx="2901777" cy="210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2900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456</Words>
  <Application>Microsoft Office PowerPoint</Application>
  <PresentationFormat>Экран (4:3)</PresentationFormat>
  <Paragraphs>97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a_AntiqueTradyNr</vt:lpstr>
      <vt:lpstr>Arial</vt:lpstr>
      <vt:lpstr>Arial Black</vt:lpstr>
      <vt:lpstr>Calibri</vt:lpstr>
      <vt:lpstr>Georgia</vt:lpstr>
      <vt:lpstr>Monotype Corsiva</vt:lpstr>
      <vt:lpstr>Wingdings</vt:lpstr>
      <vt:lpstr>Тема Office</vt:lpstr>
      <vt:lpstr>Презентация PowerPoint</vt:lpstr>
      <vt:lpstr>     ИНТЕРЬЕР – (фр. in-térieu  внутреннее пространство помещения),  —внутренний мир дома, обстановка, складывающаяся из отдельных элементов.</vt:lpstr>
      <vt:lpstr>Дизайн интерьера включает: </vt:lpstr>
      <vt:lpstr>На  интерьер  жилого дома  влияют следующие факторы</vt:lpstr>
      <vt:lpstr>Основные качества интерьера </vt:lpstr>
      <vt:lpstr>Композиция интерьера</vt:lpstr>
      <vt:lpstr>Композиция  интерьера симметричная</vt:lpstr>
      <vt:lpstr>Композиция  интерьера ассиметричная</vt:lpstr>
      <vt:lpstr>Функциональные зоны</vt:lpstr>
      <vt:lpstr>Комнаты </vt:lpstr>
      <vt:lpstr>Комнаты </vt:lpstr>
      <vt:lpstr>Комнаты </vt:lpstr>
      <vt:lpstr>Комнаты </vt:lpstr>
      <vt:lpstr>Зонирование</vt:lpstr>
      <vt:lpstr>Декоративное  убранство </vt:lpstr>
      <vt:lpstr>СТИЛЬ В ИНТЕРЬЕРЕ </vt:lpstr>
      <vt:lpstr>ИСТОРИЧЕСКИЙ стиль </vt:lpstr>
      <vt:lpstr>АНТИЧНЫЙ СТИЛЬ </vt:lpstr>
      <vt:lpstr>Готический стиль</vt:lpstr>
      <vt:lpstr>Классический стиль</vt:lpstr>
      <vt:lpstr>Стиль ампир</vt:lpstr>
      <vt:lpstr>ЭТНИЧЕСКИЙ стиль</vt:lpstr>
      <vt:lpstr>Африканский стиль</vt:lpstr>
      <vt:lpstr>Восточный стиль</vt:lpstr>
      <vt:lpstr>Индийский стиль</vt:lpstr>
      <vt:lpstr>Стиль кантри</vt:lpstr>
      <vt:lpstr>СОВРЕМЕННЫЙ стиль</vt:lpstr>
      <vt:lpstr>Конструктивизм в интерьере</vt:lpstr>
      <vt:lpstr>Минимализм в интерьере</vt:lpstr>
      <vt:lpstr>Авангард в интерьере</vt:lpstr>
      <vt:lpstr>Стиль хай-тек</vt:lpstr>
      <vt:lpstr>Декоративные ткани</vt:lpstr>
      <vt:lpstr>Виды оформления окна</vt:lpstr>
      <vt:lpstr>Презентация PowerPoint</vt:lpstr>
      <vt:lpstr>Каждый дом – это отражение темперамента хозяина, а интерьер – отпечаток его образа жизни. </vt:lpstr>
      <vt:lpstr>Практическая работа</vt:lpstr>
      <vt:lpstr>Домашнее задание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Моисеев Евгений Александрович</cp:lastModifiedBy>
  <cp:revision>43</cp:revision>
  <dcterms:created xsi:type="dcterms:W3CDTF">2013-03-10T12:23:48Z</dcterms:created>
  <dcterms:modified xsi:type="dcterms:W3CDTF">2021-12-21T14:02:18Z</dcterms:modified>
</cp:coreProperties>
</file>