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1" r:id="rId2"/>
    <p:sldId id="282" r:id="rId3"/>
    <p:sldId id="299" r:id="rId4"/>
    <p:sldId id="273" r:id="rId5"/>
    <p:sldId id="288" r:id="rId6"/>
    <p:sldId id="289" r:id="rId7"/>
    <p:sldId id="290" r:id="rId8"/>
    <p:sldId id="291" r:id="rId9"/>
    <p:sldId id="292" r:id="rId10"/>
    <p:sldId id="293" r:id="rId11"/>
    <p:sldId id="296" r:id="rId12"/>
    <p:sldId id="297" r:id="rId13"/>
    <p:sldId id="269" r:id="rId14"/>
    <p:sldId id="279" r:id="rId15"/>
    <p:sldId id="280" r:id="rId16"/>
    <p:sldId id="305" r:id="rId17"/>
    <p:sldId id="301" r:id="rId18"/>
    <p:sldId id="29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FF"/>
    <a:srgbClr val="3333FF"/>
    <a:srgbClr val="006600"/>
    <a:srgbClr val="99FF33"/>
    <a:srgbClr val="3366FF"/>
    <a:srgbClr val="BE4242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-136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FD29C4-41D9-4A9A-BE83-717A33B160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B3743-EC93-4165-A635-9007D0D9D8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9233-7BA9-4AFB-AF56-4450160E9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F3DD-3764-416B-957A-758E136AC0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F4BC4-FFF0-4D21-9194-9B3A20A9F7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89A1-AC7B-4467-AD0F-C6779025F5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1982-6459-4E53-B155-05C769F20B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ED9A-03FF-4A80-8108-8EE2BC3BA8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A00D7-9C98-4A8B-9119-BA50F01B5A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628A-430A-45F5-A082-09AF859F0C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B363A-C76C-4751-8E25-56FCB28434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97AB5F7-1BAF-4B07-AE34-2280E3656D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6870700" cy="2087563"/>
          </a:xfrm>
        </p:spPr>
        <p:txBody>
          <a:bodyPr/>
          <a:lstStyle/>
          <a:p>
            <a:pPr eaLnBrk="1" hangingPunct="1"/>
            <a:r>
              <a:rPr lang="ru-RU" sz="6600" b="1" smtClean="0">
                <a:solidFill>
                  <a:srgbClr val="FF0000"/>
                </a:solidFill>
              </a:rPr>
              <a:t>Тема нашего урока?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916238" y="2944813"/>
            <a:ext cx="2735262" cy="316865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3346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Значения суффикса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298"/>
            <a:ext cx="7696200" cy="33575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Суффиксы          К , ИК , ОНОК имеют уменьшительно-ласкательное значение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В описании внешности литературного героя эти суффиксы раскрывают ироническое отношение автора к нему.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428625" y="912813"/>
            <a:ext cx="8286750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 u="sng">
                <a:latin typeface="Arial Black" pitchFamily="34" charset="0"/>
                <a:ea typeface="Calibri" pitchFamily="34" charset="0"/>
                <a:cs typeface="Times New Roman" pitchFamily="18" charset="0"/>
              </a:rPr>
              <a:t>Работа в парах </a:t>
            </a:r>
            <a:endParaRPr lang="ru-RU" sz="4000" u="sng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800" b="1" i="1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Списать слова, вставляя пропущенные буквы. Определить значение суффиксов и приставок, используя соответствующий словарь.</a:t>
            </a:r>
            <a:endParaRPr lang="ru-RU" sz="2800">
              <a:solidFill>
                <a:srgbClr val="002060"/>
              </a:solidFill>
              <a:latin typeface="Arial Black" pitchFamily="34" charset="0"/>
              <a:ea typeface="Calibri" pitchFamily="34" charset="0"/>
            </a:endParaRPr>
          </a:p>
          <a:p>
            <a:pPr algn="just" eaLnBrk="0" hangingPunct="0"/>
            <a:r>
              <a:rPr lang="ru-RU" sz="2800">
                <a:latin typeface="Arial Black" pitchFamily="34" charset="0"/>
                <a:ea typeface="Calibri" pitchFamily="34" charset="0"/>
              </a:rPr>
              <a:t>           </a:t>
            </a:r>
          </a:p>
          <a:p>
            <a:pPr algn="just" eaLnBrk="0" hangingPunct="0"/>
            <a:r>
              <a:rPr lang="ru-RU" sz="2800">
                <a:solidFill>
                  <a:srgbClr val="546422"/>
                </a:solidFill>
                <a:latin typeface="Arial Black" pitchFamily="34" charset="0"/>
                <a:ea typeface="Calibri" pitchFamily="34" charset="0"/>
              </a:rPr>
              <a:t>Б..родач, ал..нький, бесп..лезный, нал..пить, закр..чать, медв..жонок, по..земный, мудрец, д..ехать, переб..жать, стр..итель, т..рговец.</a:t>
            </a:r>
          </a:p>
        </p:txBody>
      </p:sp>
    </p:spTree>
  </p:cSld>
  <p:clrMapOvr>
    <a:masterClrMapping/>
  </p:clrMapOvr>
  <p:transition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571500" y="357188"/>
            <a:ext cx="8143875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4000">
                <a:solidFill>
                  <a:srgbClr val="C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Проверь  себя</a:t>
            </a:r>
          </a:p>
          <a:p>
            <a:pPr algn="just" eaLnBrk="0" hangingPunct="0"/>
            <a:r>
              <a:rPr lang="ru-RU" sz="2400">
                <a:solidFill>
                  <a:srgbClr val="546422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Бородач, аленький, бесполезный, налепить, закричать, медвежонок, подземный, мудрец, доехать, перебежать, строитель, торговец.</a:t>
            </a: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-ач- </a:t>
            </a:r>
            <a:r>
              <a:rPr lang="ru-RU" sz="2000" b="1">
                <a:latin typeface="Arial Black" pitchFamily="34" charset="0"/>
                <a:ea typeface="Calibri" pitchFamily="34" charset="0"/>
                <a:cs typeface="Times New Roman" pitchFamily="18" charset="0"/>
              </a:rPr>
              <a:t>со значением лица по преобладающему признаку</a:t>
            </a:r>
            <a:endParaRPr lang="ru-RU" sz="2000" b="1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-еньк-   </a:t>
            </a:r>
            <a:r>
              <a:rPr lang="ru-RU" sz="2000" b="1">
                <a:latin typeface="Arial Black" pitchFamily="34" charset="0"/>
                <a:ea typeface="Calibri" pitchFamily="34" charset="0"/>
                <a:cs typeface="Times New Roman" pitchFamily="18" charset="0"/>
              </a:rPr>
              <a:t>уменьшительно-ласкательные значение</a:t>
            </a:r>
            <a:endParaRPr lang="ru-RU" sz="200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бес-   </a:t>
            </a:r>
            <a:r>
              <a:rPr lang="ru-RU" sz="2000" b="1">
                <a:latin typeface="Arial Black" pitchFamily="34" charset="0"/>
                <a:ea typeface="Calibri" pitchFamily="34" charset="0"/>
                <a:cs typeface="Times New Roman" pitchFamily="18" charset="0"/>
              </a:rPr>
              <a:t>указывает на отсутствие того, что обозначено корнем</a:t>
            </a:r>
            <a:endParaRPr lang="ru-RU" sz="2000" b="1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на-    </a:t>
            </a:r>
            <a:r>
              <a:rPr lang="ru-RU" sz="2000"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направление действия </a:t>
            </a: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за-    </a:t>
            </a:r>
            <a:r>
              <a:rPr lang="ru-RU" sz="2000"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направление действия</a:t>
            </a:r>
            <a:endParaRPr lang="ru-RU" sz="200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-онок-    </a:t>
            </a:r>
            <a:r>
              <a:rPr lang="ru-RU" sz="2000" b="1"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названия молодых животных (детёнышей)</a:t>
            </a:r>
            <a:endParaRPr lang="ru-RU" sz="2000" b="1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под-     </a:t>
            </a:r>
            <a:r>
              <a:rPr lang="ru-RU" sz="2000"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направление действия</a:t>
            </a:r>
            <a:endParaRPr lang="ru-RU" sz="200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-ец-     </a:t>
            </a:r>
            <a:r>
              <a:rPr lang="ru-RU" sz="2000" b="1"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названия лиц по роду занятий </a:t>
            </a:r>
            <a:endParaRPr lang="ru-RU" sz="200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до-    </a:t>
            </a:r>
            <a:r>
              <a:rPr lang="ru-RU" sz="2000"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направление действия</a:t>
            </a:r>
            <a:endParaRPr lang="ru-RU" sz="200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пере-    </a:t>
            </a:r>
            <a:r>
              <a:rPr lang="ru-RU" sz="2000"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направление действия </a:t>
            </a:r>
            <a:endParaRPr lang="ru-RU" sz="200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-тель-   </a:t>
            </a:r>
            <a:r>
              <a:rPr lang="ru-RU" sz="2000" b="1"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000" b="1"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названия лиц по роду занятий </a:t>
            </a:r>
            <a:endParaRPr lang="ru-RU" sz="200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-овец- </a:t>
            </a:r>
            <a:r>
              <a:rPr lang="ru-RU" sz="2000" b="1">
                <a:latin typeface="Arial Black" pitchFamily="34" charset="0"/>
                <a:ea typeface="Calibri" pitchFamily="34" charset="0"/>
                <a:cs typeface="Times New Roman" pitchFamily="18" charset="0"/>
              </a:rPr>
              <a:t>   названия лиц по роду занятий </a:t>
            </a:r>
            <a:r>
              <a:rPr lang="ru-RU" sz="2000"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>
                <a:latin typeface="Lucida Sans Unicode" pitchFamily="34" charset="0"/>
                <a:ea typeface="Calibri" pitchFamily="34" charset="0"/>
                <a:cs typeface="Times New Roman" pitchFamily="18" charset="0"/>
              </a:rPr>
            </a:br>
            <a:endParaRPr lang="ru-RU" sz="200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sz="2400">
              <a:solidFill>
                <a:srgbClr val="546422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85926"/>
            <a:ext cx="8104216" cy="34290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 dirty="0" smtClean="0"/>
              <a:t>Корень мой находится в</a:t>
            </a:r>
            <a:r>
              <a:rPr lang="ru-RU" altLang="ru-RU" sz="3600" u="sng" dirty="0" smtClean="0">
                <a:solidFill>
                  <a:schemeClr val="folHlink"/>
                </a:solidFill>
              </a:rPr>
              <a:t> ЦЕНЕ.</a:t>
            </a:r>
            <a:endParaRPr lang="ru-RU" altLang="ru-RU" sz="3600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3600" dirty="0" smtClean="0"/>
              <a:t>В</a:t>
            </a:r>
            <a:r>
              <a:rPr lang="ru-RU" altLang="ru-RU" sz="3600" dirty="0" smtClean="0">
                <a:solidFill>
                  <a:schemeClr val="folHlink"/>
                </a:solidFill>
              </a:rPr>
              <a:t> </a:t>
            </a:r>
            <a:r>
              <a:rPr lang="ru-RU" altLang="ru-RU" sz="3600" u="sng" dirty="0" smtClean="0">
                <a:solidFill>
                  <a:schemeClr val="folHlink"/>
                </a:solidFill>
              </a:rPr>
              <a:t>ОЧЕРКЕ </a:t>
            </a:r>
            <a:r>
              <a:rPr lang="ru-RU" altLang="ru-RU" sz="3600" dirty="0" smtClean="0"/>
              <a:t>найди приставку мне.</a:t>
            </a:r>
          </a:p>
          <a:p>
            <a:pPr eaLnBrk="1" hangingPunct="1">
              <a:buFontTx/>
              <a:buNone/>
            </a:pPr>
            <a:r>
              <a:rPr lang="ru-RU" altLang="ru-RU" sz="3600" dirty="0" smtClean="0"/>
              <a:t>Суффикс мой в </a:t>
            </a:r>
            <a:r>
              <a:rPr lang="ru-RU" altLang="ru-RU" sz="3600" u="sng" dirty="0" smtClean="0">
                <a:solidFill>
                  <a:schemeClr val="folHlink"/>
                </a:solidFill>
              </a:rPr>
              <a:t>ТЕТРАДКЕ</a:t>
            </a:r>
            <a:r>
              <a:rPr lang="ru-RU" altLang="ru-RU" sz="3600" dirty="0" smtClean="0">
                <a:solidFill>
                  <a:srgbClr val="3333FF"/>
                </a:solidFill>
              </a:rPr>
              <a:t> </a:t>
            </a:r>
            <a:r>
              <a:rPr lang="ru-RU" altLang="ru-RU" sz="3600" dirty="0" smtClean="0"/>
              <a:t>все встречаем,</a:t>
            </a:r>
          </a:p>
          <a:p>
            <a:pPr eaLnBrk="1" hangingPunct="1">
              <a:buFontTx/>
              <a:buNone/>
            </a:pPr>
            <a:r>
              <a:rPr lang="ru-RU" altLang="ru-RU" sz="3600" dirty="0" smtClean="0"/>
              <a:t>Вся же – в дневнике я и в журнале.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258888" y="5516563"/>
            <a:ext cx="6870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altLang="ru-RU" sz="5400" b="1" dirty="0">
                <a:solidFill>
                  <a:srgbClr val="FF3300"/>
                </a:solidFill>
                <a:hlinkClick r:id="" action="ppaction://noaction">
                  <a:snd r:embed="rId2" name="applause.wav" builtIn="1"/>
                </a:hlinkClick>
              </a:rPr>
              <a:t>О-ЦЕН-К-А</a:t>
            </a:r>
            <a:endParaRPr lang="ru-RU" altLang="ru-RU" sz="5400" b="1" dirty="0">
              <a:solidFill>
                <a:srgbClr val="FF33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Собери словечко!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chemeClr val="folHlink"/>
                </a:solidFill>
              </a:rPr>
              <a:t>Собери словечко!</a:t>
            </a:r>
            <a:endParaRPr lang="ru-RU" altLang="ru-RU" sz="4000" b="1" dirty="0" smtClean="0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066088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/>
              <a:t>  Корень тот же, что в слове </a:t>
            </a:r>
            <a:r>
              <a:rPr lang="ru-RU" sz="3600" i="1" u="sng" smtClean="0">
                <a:solidFill>
                  <a:srgbClr val="3333FF"/>
                </a:solidFill>
              </a:rPr>
              <a:t>отдавать</a:t>
            </a:r>
            <a:r>
              <a:rPr lang="ru-RU" sz="3600" smtClean="0"/>
              <a:t>,</a:t>
            </a:r>
            <a:br>
              <a:rPr lang="ru-RU" sz="3600" smtClean="0"/>
            </a:br>
            <a:r>
              <a:rPr lang="ru-RU" sz="3600" smtClean="0"/>
              <a:t>Приставка к нам пришла из слов </a:t>
            </a:r>
            <a:r>
              <a:rPr lang="ru-RU" sz="3600" i="1" u="sng" smtClean="0">
                <a:solidFill>
                  <a:srgbClr val="3333FF"/>
                </a:solidFill>
              </a:rPr>
              <a:t>преграда</a:t>
            </a:r>
            <a:r>
              <a:rPr lang="ru-RU" sz="3600" smtClean="0"/>
              <a:t> и </a:t>
            </a:r>
            <a:r>
              <a:rPr lang="ru-RU" sz="3600" i="1" u="sng" smtClean="0">
                <a:solidFill>
                  <a:srgbClr val="3333FF"/>
                </a:solidFill>
              </a:rPr>
              <a:t>посылка</a:t>
            </a:r>
            <a:r>
              <a:rPr lang="ru-RU" sz="3600" u="sng" smtClean="0"/>
              <a:t>,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Суффикс и окончание явились из слова </a:t>
            </a:r>
            <a:r>
              <a:rPr lang="ru-RU" sz="3600" i="1" u="sng" smtClean="0">
                <a:solidFill>
                  <a:srgbClr val="3333FF"/>
                </a:solidFill>
              </a:rPr>
              <a:t>знание</a:t>
            </a:r>
            <a:r>
              <a:rPr lang="ru-RU" sz="3600" smtClean="0"/>
              <a:t>.</a:t>
            </a:r>
            <a:endParaRPr lang="ru-RU" altLang="ru-RU" sz="360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116013" y="5500688"/>
            <a:ext cx="6870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altLang="ru-RU" sz="5400" b="1">
                <a:solidFill>
                  <a:srgbClr val="FF3300"/>
                </a:solidFill>
                <a:hlinkClick r:id="" action="ppaction://noaction">
                  <a:snd r:embed="rId2" name="applause.wav" builtIn="1"/>
                </a:hlinkClick>
              </a:rPr>
              <a:t>пре-по-дав-</a:t>
            </a:r>
            <a:r>
              <a:rPr lang="ru-RU" altLang="ru-RU" sz="5400" b="1" u="sng">
                <a:solidFill>
                  <a:srgbClr val="00B050"/>
                </a:solidFill>
              </a:rPr>
              <a:t>ани-е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chemeClr val="folHlink"/>
                </a:solidFill>
              </a:rPr>
              <a:t>Собери словечко!</a:t>
            </a:r>
            <a:endParaRPr lang="ru-RU" altLang="ru-RU" sz="4000" b="1" dirty="0" smtClean="0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1557338"/>
            <a:ext cx="9144001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/>
              <a:t>  Корень извлечь из </a:t>
            </a:r>
            <a:r>
              <a:rPr lang="ru-RU" sz="3600" b="1" i="1" smtClean="0">
                <a:solidFill>
                  <a:srgbClr val="00B050"/>
                </a:solidFill>
              </a:rPr>
              <a:t>начинки</a:t>
            </a:r>
            <a:r>
              <a:rPr lang="ru-RU" sz="3600" smtClean="0"/>
              <a:t> несложно,</a:t>
            </a:r>
            <a:br>
              <a:rPr lang="ru-RU" sz="3600" smtClean="0"/>
            </a:br>
            <a:r>
              <a:rPr lang="ru-RU" sz="3600" smtClean="0"/>
              <a:t>Приставка в </a:t>
            </a:r>
            <a:r>
              <a:rPr lang="ru-RU" sz="3600" b="1" i="1" smtClean="0">
                <a:solidFill>
                  <a:srgbClr val="00B050"/>
                </a:solidFill>
              </a:rPr>
              <a:t>сосуде</a:t>
            </a:r>
            <a:r>
              <a:rPr lang="ru-RU" sz="3600" i="1" smtClean="0"/>
              <a:t> </a:t>
            </a:r>
            <a:r>
              <a:rPr lang="ru-RU" sz="3600" smtClean="0"/>
              <a:t>хранится надежно,</a:t>
            </a:r>
            <a:br>
              <a:rPr lang="ru-RU" sz="3600" smtClean="0"/>
            </a:br>
            <a:r>
              <a:rPr lang="ru-RU" sz="3600" smtClean="0"/>
              <a:t>Суффикс и окончание в </a:t>
            </a:r>
            <a:r>
              <a:rPr lang="ru-RU" sz="3600" b="1" i="1" smtClean="0">
                <a:solidFill>
                  <a:srgbClr val="00B050"/>
                </a:solidFill>
              </a:rPr>
              <a:t>гудение</a:t>
            </a:r>
            <a:r>
              <a:rPr lang="ru-RU" sz="3600" smtClean="0"/>
              <a:t> явно услышишь,</a:t>
            </a:r>
            <a:br>
              <a:rPr lang="ru-RU" sz="3600" smtClean="0"/>
            </a:br>
            <a:r>
              <a:rPr lang="ru-RU" sz="3600" smtClean="0"/>
              <a:t>Вместе – на темы различные пишешь!</a:t>
            </a:r>
            <a:endParaRPr lang="ru-RU" altLang="ru-RU" sz="360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116013" y="5500688"/>
            <a:ext cx="6870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altLang="ru-RU" sz="5400" b="1">
                <a:solidFill>
                  <a:srgbClr val="FF3300"/>
                </a:solidFill>
                <a:hlinkClick r:id="" action="ppaction://noaction">
                  <a:snd r:embed="rId2" name="applause.wav" builtIn="1"/>
                </a:hlinkClick>
              </a:rPr>
              <a:t>со-чин-</a:t>
            </a:r>
            <a:r>
              <a:rPr lang="ru-RU" altLang="ru-RU" sz="5400" b="1" u="sng">
                <a:solidFill>
                  <a:srgbClr val="00B050"/>
                </a:solidFill>
              </a:rPr>
              <a:t>ени-е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ru-RU" dirty="0" smtClean="0"/>
              <a:t>Тест «Узнай термин»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167718" cy="4343416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cs typeface="Times New Roman" pitchFamily="18" charset="0"/>
              </a:rPr>
              <a:t>1. Изменяемая часть слова:</a:t>
            </a:r>
          </a:p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-суффикс</a:t>
            </a:r>
          </a:p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-окончание</a:t>
            </a:r>
          </a:p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-корень</a:t>
            </a:r>
          </a:p>
          <a:p>
            <a:pPr>
              <a:buNone/>
            </a:pPr>
            <a:r>
              <a:rPr lang="ru-RU" sz="2800" b="1" dirty="0" smtClean="0">
                <a:cs typeface="Times New Roman" pitchFamily="18" charset="0"/>
              </a:rPr>
              <a:t>2. В этой морфеме заключено общее значение однокоренных слов:</a:t>
            </a:r>
          </a:p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-приставка</a:t>
            </a:r>
          </a:p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-корень</a:t>
            </a:r>
          </a:p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-</a:t>
            </a:r>
            <a:r>
              <a:rPr lang="ru-RU" sz="2800" dirty="0" smtClean="0">
                <a:cs typeface="Times New Roman" pitchFamily="18" charset="0"/>
              </a:rPr>
              <a:t>суффикс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714356"/>
            <a:ext cx="70723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+mn-lt"/>
                <a:cs typeface="Times New Roman" pitchFamily="18" charset="0"/>
              </a:rPr>
              <a:t>3. Раздел, который изучает состав слова:</a:t>
            </a:r>
          </a:p>
          <a:p>
            <a:r>
              <a:rPr lang="ru-RU" sz="2800" i="1" dirty="0" smtClean="0">
                <a:latin typeface="+mn-lt"/>
                <a:cs typeface="Times New Roman" pitchFamily="18" charset="0"/>
              </a:rPr>
              <a:t>-</a:t>
            </a:r>
            <a:r>
              <a:rPr lang="ru-RU" sz="2800" i="1" dirty="0" err="1" smtClean="0">
                <a:latin typeface="+mn-lt"/>
                <a:cs typeface="Times New Roman" pitchFamily="18" charset="0"/>
              </a:rPr>
              <a:t>морфемика</a:t>
            </a:r>
            <a:endParaRPr lang="ru-RU" sz="2800" i="1" dirty="0" smtClean="0">
              <a:latin typeface="+mn-lt"/>
              <a:cs typeface="Times New Roman" pitchFamily="18" charset="0"/>
            </a:endParaRPr>
          </a:p>
          <a:p>
            <a:r>
              <a:rPr lang="ru-RU" sz="2800" i="1" dirty="0" smtClean="0">
                <a:latin typeface="+mn-lt"/>
                <a:cs typeface="Times New Roman" pitchFamily="18" charset="0"/>
              </a:rPr>
              <a:t>-фонетика</a:t>
            </a:r>
          </a:p>
          <a:p>
            <a:r>
              <a:rPr lang="ru-RU" sz="2800" i="1" dirty="0" smtClean="0">
                <a:latin typeface="+mn-lt"/>
                <a:cs typeface="Times New Roman" pitchFamily="18" charset="0"/>
              </a:rPr>
              <a:t>-морфология</a:t>
            </a:r>
          </a:p>
          <a:p>
            <a:r>
              <a:rPr lang="ru-RU" sz="2800" b="1" i="1" dirty="0" smtClean="0">
                <a:latin typeface="+mn-lt"/>
                <a:cs typeface="Times New Roman" pitchFamily="18" charset="0"/>
              </a:rPr>
              <a:t>4. Найдите неверное утверждение:</a:t>
            </a:r>
            <a:endParaRPr lang="ru-RU" sz="2800" b="1" i="1" dirty="0" smtClean="0">
              <a:latin typeface="+mn-lt"/>
              <a:cs typeface="Times New Roman" pitchFamily="18" charset="0"/>
            </a:endParaRPr>
          </a:p>
          <a:p>
            <a:r>
              <a:rPr lang="ru-RU" sz="2800" i="1" dirty="0" smtClean="0">
                <a:latin typeface="+mn-lt"/>
                <a:cs typeface="Times New Roman" pitchFamily="18" charset="0"/>
              </a:rPr>
              <a:t>-</a:t>
            </a:r>
            <a:r>
              <a:rPr lang="ru-RU" sz="2800" i="1" dirty="0" smtClean="0">
                <a:latin typeface="+mn-lt"/>
                <a:cs typeface="Arial" pitchFamily="34" charset="0"/>
              </a:rPr>
              <a:t>смысловые части слова называются морфемами</a:t>
            </a:r>
          </a:p>
          <a:p>
            <a:r>
              <a:rPr lang="ru-RU" sz="2800" i="1" dirty="0" smtClean="0">
                <a:latin typeface="+mn-lt"/>
                <a:cs typeface="Arial" pitchFamily="34" charset="0"/>
              </a:rPr>
              <a:t>-</a:t>
            </a:r>
            <a:r>
              <a:rPr lang="ru-RU" sz="2800" i="1" dirty="0" smtClean="0">
                <a:latin typeface="+mn-lt"/>
                <a:cs typeface="Arial" pitchFamily="34" charset="0"/>
              </a:rPr>
              <a:t> </a:t>
            </a:r>
            <a:r>
              <a:rPr lang="ru-RU" sz="2800" i="1" dirty="0" smtClean="0">
                <a:latin typeface="+mn-lt"/>
                <a:cs typeface="Arial" pitchFamily="34" charset="0"/>
              </a:rPr>
              <a:t>каждая морфема имеет </a:t>
            </a:r>
            <a:r>
              <a:rPr lang="ru-RU" sz="2800" i="1" dirty="0" smtClean="0">
                <a:latin typeface="+mn-lt"/>
                <a:cs typeface="Arial" pitchFamily="34" charset="0"/>
              </a:rPr>
              <a:t>значение</a:t>
            </a:r>
            <a:endParaRPr lang="ru-RU" sz="2800" i="1" dirty="0" smtClean="0">
              <a:latin typeface="+mn-lt"/>
              <a:cs typeface="Arial" pitchFamily="34" charset="0"/>
            </a:endParaRPr>
          </a:p>
          <a:p>
            <a:r>
              <a:rPr lang="ru-RU" sz="2800" i="1" dirty="0" smtClean="0">
                <a:latin typeface="+mn-lt"/>
                <a:cs typeface="Arial" pitchFamily="34" charset="0"/>
              </a:rPr>
              <a:t>-</a:t>
            </a:r>
            <a:r>
              <a:rPr lang="ru-RU" sz="2800" i="1" dirty="0" smtClean="0">
                <a:latin typeface="+mn-lt"/>
                <a:cs typeface="Arial" pitchFamily="34" charset="0"/>
              </a:rPr>
              <a:t>слово не может </a:t>
            </a:r>
            <a:r>
              <a:rPr lang="ru-RU" sz="2800" i="1" dirty="0" smtClean="0">
                <a:latin typeface="+mn-lt"/>
                <a:cs typeface="Arial" pitchFamily="34" charset="0"/>
              </a:rPr>
              <a:t>состоять из одной морфемы</a:t>
            </a:r>
            <a:endParaRPr lang="ru-RU" sz="2800" i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СПАСИБО  ЗА  УРОК!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30723" name="Содержимое 5" descr="globus_i_portfel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071563"/>
            <a:ext cx="6215063" cy="4786312"/>
          </a:xfrm>
        </p:spPr>
      </p:pic>
    </p:spTree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" y="549274"/>
            <a:ext cx="8677275" cy="3522667"/>
          </a:xfrm>
        </p:spPr>
        <p:txBody>
          <a:bodyPr/>
          <a:lstStyle/>
          <a:p>
            <a:pPr eaLnBrk="1" hangingPunct="1"/>
            <a:r>
              <a:rPr lang="ru-RU" altLang="ru-RU" sz="6000" dirty="0" smtClean="0">
                <a:solidFill>
                  <a:srgbClr val="3333FF"/>
                </a:solidFill>
                <a:latin typeface="Times New Roman" pitchFamily="18" charset="0"/>
              </a:rPr>
              <a:t>М</a:t>
            </a:r>
            <a:r>
              <a:rPr lang="ru-RU" altLang="ru-RU" sz="6000" b="1" dirty="0" smtClean="0">
                <a:solidFill>
                  <a:schemeClr val="folHlink"/>
                </a:solidFill>
                <a:latin typeface="Times New Roman" pitchFamily="18" charset="0"/>
              </a:rPr>
              <a:t>О</a:t>
            </a:r>
            <a:r>
              <a:rPr lang="ru-RU" altLang="ru-RU" sz="6000" dirty="0" smtClean="0">
                <a:solidFill>
                  <a:srgbClr val="3333FF"/>
                </a:solidFill>
                <a:latin typeface="Times New Roman" pitchFamily="18" charset="0"/>
              </a:rPr>
              <a:t>РФЕМА </a:t>
            </a:r>
            <a:r>
              <a:rPr lang="ru-RU" altLang="ru-RU" sz="6000" dirty="0" smtClean="0">
                <a:solidFill>
                  <a:srgbClr val="3333FF"/>
                </a:solidFill>
                <a:latin typeface="Times New Roman" pitchFamily="18" charset="0"/>
              </a:rPr>
              <a:t>– </a:t>
            </a:r>
            <a:r>
              <a:rPr lang="ru-RU" altLang="ru-RU" sz="6000" dirty="0" smtClean="0">
                <a:solidFill>
                  <a:srgbClr val="3333FF"/>
                </a:solidFill>
                <a:latin typeface="Times New Roman" pitchFamily="18" charset="0"/>
              </a:rPr>
              <a:t>НАИМЕНЬШАЯ </a:t>
            </a:r>
            <a:r>
              <a:rPr lang="ru-RU" altLang="ru-RU" sz="6000" dirty="0" smtClean="0">
                <a:solidFill>
                  <a:srgbClr val="3333FF"/>
                </a:solidFill>
                <a:latin typeface="Times New Roman" pitchFamily="18" charset="0"/>
              </a:rPr>
              <a:t>ЗНАЧИМАЯ </a:t>
            </a:r>
            <a:r>
              <a:rPr lang="ru-RU" altLang="ru-RU" sz="6000" dirty="0" smtClean="0">
                <a:solidFill>
                  <a:srgbClr val="3333FF"/>
                </a:solidFill>
                <a:latin typeface="Times New Roman" pitchFamily="18" charset="0"/>
              </a:rPr>
              <a:t>ЧАСТЬ СЛОВА</a:t>
            </a: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 flipV="1">
            <a:off x="1296988" y="4292600"/>
            <a:ext cx="933450" cy="288925"/>
          </a:xfrm>
          <a:custGeom>
            <a:avLst/>
            <a:gdLst>
              <a:gd name="T0" fmla="*/ 0 w 363"/>
              <a:gd name="T1" fmla="*/ 0 h 1"/>
              <a:gd name="T2" fmla="*/ 935037 w 363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3" h="1">
                <a:moveTo>
                  <a:pt x="0" y="0"/>
                </a:moveTo>
                <a:lnTo>
                  <a:pt x="363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265363" y="460057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763713" y="2708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534150" y="4456113"/>
            <a:ext cx="576263" cy="57626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rc 8"/>
          <p:cNvSpPr>
            <a:spLocks/>
          </p:cNvSpPr>
          <p:nvPr/>
        </p:nvSpPr>
        <p:spPr bwMode="auto">
          <a:xfrm rot="-2868664">
            <a:off x="2960688" y="428625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914400 w 21600"/>
              <a:gd name="T3" fmla="*/ 914400 h 21600"/>
              <a:gd name="T4" fmla="*/ 0 w 21600"/>
              <a:gd name="T5" fmla="*/ 914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129" name="AutoShape 9"/>
          <p:cNvCxnSpPr>
            <a:cxnSpLocks noChangeShapeType="1"/>
            <a:endCxn id="5123" idx="1"/>
          </p:cNvCxnSpPr>
          <p:nvPr/>
        </p:nvCxnSpPr>
        <p:spPr bwMode="auto">
          <a:xfrm>
            <a:off x="755650" y="494188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4454525" y="4437063"/>
            <a:ext cx="720725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173663" y="4437063"/>
            <a:ext cx="64770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о\слайды Морфемика\img1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71517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33375"/>
            <a:ext cx="7273925" cy="5473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7200" smtClean="0"/>
              <a:t>                    </a:t>
            </a:r>
            <a:r>
              <a:rPr lang="ru-RU" altLang="ru-RU" sz="7200" b="1" smtClean="0">
                <a:solidFill>
                  <a:schemeClr val="hlink"/>
                </a:solidFill>
              </a:rPr>
              <a:t>Работаем в группах! </a:t>
            </a:r>
            <a:endParaRPr lang="ru-RU" altLang="ru-RU" sz="7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2133600"/>
            <a:ext cx="8061325" cy="13684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/>
              <a:t>ПРИСТАВКА – ЗНАЧИМАЯ ЧАСТЬ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Место данной морфемы в слове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БЕЗГРАМОТНЫЙ</a:t>
            </a:r>
          </a:p>
          <a:p>
            <a:pPr eaLnBrk="1" hangingPunct="1"/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ПЕРЕШЁЛ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Находится перед корнем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2143116"/>
            <a:ext cx="720725" cy="782647"/>
            <a:chOff x="884" y="1298"/>
            <a:chExt cx="454" cy="227"/>
          </a:xfrm>
        </p:grpSpPr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>
              <a:off x="884" y="129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1338" y="129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55650" y="3286124"/>
            <a:ext cx="1008063" cy="935039"/>
            <a:chOff x="930" y="1979"/>
            <a:chExt cx="635" cy="318"/>
          </a:xfrm>
        </p:grpSpPr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>
              <a:off x="930" y="197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>
              <a:off x="1565" y="1979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Значение приставки</a:t>
            </a:r>
            <a:endParaRPr lang="ru-RU" dirty="0" smtClean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Например: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ПРИСТАВКА </a:t>
            </a:r>
            <a:r>
              <a:rPr lang="ru-RU" dirty="0" smtClean="0"/>
              <a:t>НАД </a:t>
            </a:r>
            <a:r>
              <a:rPr lang="ru-RU" dirty="0" smtClean="0"/>
              <a:t>ОБОЗНАЧАЕТ  </a:t>
            </a:r>
            <a:r>
              <a:rPr lang="ru-RU" dirty="0" smtClean="0"/>
              <a:t>«СВЕРХУ».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ПРИСТАВКА </a:t>
            </a:r>
            <a:r>
              <a:rPr lang="ru-RU" dirty="0" smtClean="0"/>
              <a:t>ПОД ОБОЗНАЧАЕТ «ВНИЗУ»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48038" y="2285992"/>
            <a:ext cx="863600" cy="428629"/>
            <a:chOff x="2109" y="1480"/>
            <a:chExt cx="544" cy="317"/>
          </a:xfrm>
        </p:grpSpPr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2109" y="1480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2653" y="1480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571868" y="3929066"/>
            <a:ext cx="792163" cy="571504"/>
            <a:chOff x="2200" y="2387"/>
            <a:chExt cx="499" cy="181"/>
          </a:xfrm>
        </p:grpSpPr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2200" y="2387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2699" y="2387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1773238"/>
            <a:ext cx="7772400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СУФФИКС – ЗНАЧИМАЯ ЧАСТЬ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Место данной морфемы в слове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71550" y="2349500"/>
            <a:ext cx="7772400" cy="117951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7200" smtClean="0"/>
              <a:t>ЕЖИК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900113" y="4005263"/>
            <a:ext cx="78486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7200">
                <a:solidFill>
                  <a:schemeClr val="tx1"/>
                </a:solidFill>
                <a:effectLst/>
              </a:rPr>
              <a:t>ГОРОДСКОЙ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27313" y="1916113"/>
            <a:ext cx="1285875" cy="528637"/>
            <a:chOff x="2608" y="2115"/>
            <a:chExt cx="810" cy="333"/>
          </a:xfrm>
        </p:grpSpPr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V="1">
              <a:off x="2608" y="2115"/>
              <a:ext cx="402" cy="3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 flipH="1" flipV="1">
              <a:off x="3016" y="2115"/>
              <a:ext cx="402" cy="3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284663" y="3573463"/>
            <a:ext cx="863600" cy="576262"/>
            <a:chOff x="2608" y="2115"/>
            <a:chExt cx="810" cy="333"/>
          </a:xfrm>
        </p:grpSpPr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V="1">
              <a:off x="2608" y="2115"/>
              <a:ext cx="402" cy="3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H="1" flipV="1">
              <a:off x="3016" y="2115"/>
              <a:ext cx="402" cy="3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188" name="Freeform 12"/>
          <p:cNvSpPr>
            <a:spLocks/>
          </p:cNvSpPr>
          <p:nvPr/>
        </p:nvSpPr>
        <p:spPr bwMode="auto">
          <a:xfrm rot="4613962">
            <a:off x="1487488" y="1616075"/>
            <a:ext cx="527050" cy="1416050"/>
          </a:xfrm>
          <a:custGeom>
            <a:avLst/>
            <a:gdLst/>
            <a:ahLst/>
            <a:cxnLst>
              <a:cxn ang="0">
                <a:pos x="121" y="726"/>
              </a:cxn>
              <a:cxn ang="0">
                <a:pos x="30" y="317"/>
              </a:cxn>
              <a:cxn ang="0">
                <a:pos x="302" y="0"/>
              </a:cxn>
            </a:cxnLst>
            <a:rect l="0" t="0" r="r" b="b"/>
            <a:pathLst>
              <a:path w="302" h="726">
                <a:moveTo>
                  <a:pt x="121" y="726"/>
                </a:moveTo>
                <a:cubicBezTo>
                  <a:pt x="60" y="582"/>
                  <a:pt x="0" y="438"/>
                  <a:pt x="30" y="317"/>
                </a:cubicBezTo>
                <a:cubicBezTo>
                  <a:pt x="60" y="196"/>
                  <a:pt x="249" y="53"/>
                  <a:pt x="302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 rot="4613962">
            <a:off x="1983582" y="2743994"/>
            <a:ext cx="1008062" cy="2520950"/>
          </a:xfrm>
          <a:custGeom>
            <a:avLst/>
            <a:gdLst/>
            <a:ahLst/>
            <a:cxnLst>
              <a:cxn ang="0">
                <a:pos x="121" y="726"/>
              </a:cxn>
              <a:cxn ang="0">
                <a:pos x="30" y="317"/>
              </a:cxn>
              <a:cxn ang="0">
                <a:pos x="302" y="0"/>
              </a:cxn>
            </a:cxnLst>
            <a:rect l="0" t="0" r="r" b="b"/>
            <a:pathLst>
              <a:path w="302" h="726">
                <a:moveTo>
                  <a:pt x="121" y="726"/>
                </a:moveTo>
                <a:cubicBezTo>
                  <a:pt x="60" y="582"/>
                  <a:pt x="0" y="438"/>
                  <a:pt x="30" y="317"/>
                </a:cubicBezTo>
                <a:cubicBezTo>
                  <a:pt x="60" y="196"/>
                  <a:pt x="249" y="53"/>
                  <a:pt x="302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785918" y="5516563"/>
            <a:ext cx="692948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solidFill>
                  <a:schemeClr val="tx1"/>
                </a:solidFill>
                <a:effectLst/>
                <a:latin typeface="Tahoma" pitchFamily="34" charset="0"/>
              </a:rPr>
              <a:t>НАХОДИТСЯ ПОСЛЕ КОРНЯ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0" grpId="0" build="p"/>
      <p:bldP spid="50181" grpId="0"/>
      <p:bldP spid="50190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588</TotalTime>
  <Words>357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Пастель</vt:lpstr>
      <vt:lpstr>Тема нашего урока?</vt:lpstr>
      <vt:lpstr>МОРФЕМА – НАИМЕНЬШАЯ ЗНАЧИМАЯ ЧАСТЬ СЛОВА</vt:lpstr>
      <vt:lpstr>Слайд 3</vt:lpstr>
      <vt:lpstr>Слайд 4</vt:lpstr>
      <vt:lpstr>ПРИСТАВКА – ЗНАЧИМАЯ ЧАСТЬ СЛОВА</vt:lpstr>
      <vt:lpstr>Место данной морфемы в слове</vt:lpstr>
      <vt:lpstr>Значение приставки</vt:lpstr>
      <vt:lpstr>СУФФИКС – ЗНАЧИМАЯ ЧАСТЬ СЛОВА</vt:lpstr>
      <vt:lpstr>Место данной морфемы в слове</vt:lpstr>
      <vt:lpstr>Значения суффикса</vt:lpstr>
      <vt:lpstr>Слайд 11</vt:lpstr>
      <vt:lpstr>Слайд 12</vt:lpstr>
      <vt:lpstr>Собери словечко!</vt:lpstr>
      <vt:lpstr>Собери словечко!</vt:lpstr>
      <vt:lpstr>Собери словечко!</vt:lpstr>
      <vt:lpstr>Тест «Узнай термин»</vt:lpstr>
      <vt:lpstr>Слайд 17</vt:lpstr>
      <vt:lpstr>СПАСИБО  ЗА  УРОК!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Lenovo</cp:lastModifiedBy>
  <cp:revision>22</cp:revision>
  <dcterms:created xsi:type="dcterms:W3CDTF">2007-01-12T10:59:31Z</dcterms:created>
  <dcterms:modified xsi:type="dcterms:W3CDTF">2020-05-24T14:21:37Z</dcterms:modified>
</cp:coreProperties>
</file>